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2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3.xml" ContentType="application/vnd.openxmlformats-officedocument.themeOverr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4.xml" ContentType="application/vnd.openxmlformats-officedocument.themeOverr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theme/themeOverride5.xml" ContentType="application/vnd.openxmlformats-officedocument.themeOverrid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theme/themeOverride6.xml" ContentType="application/vnd.openxmlformats-officedocument.themeOverride+xml"/>
  <Override PartName="/ppt/notesSlides/notesSlide1.xml" ContentType="application/vnd.openxmlformats-officedocument.presentationml.notesSlid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theme/themeOverride7.xml" ContentType="application/vnd.openxmlformats-officedocument.themeOverrid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notesSlides/notesSlide2.xml" ContentType="application/vnd.openxmlformats-officedocument.presentationml.notesSlid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1"/>
  </p:notesMasterIdLst>
  <p:sldIdLst>
    <p:sldId id="1230" r:id="rId2"/>
    <p:sldId id="259" r:id="rId3"/>
    <p:sldId id="1218" r:id="rId4"/>
    <p:sldId id="329" r:id="rId5"/>
    <p:sldId id="330" r:id="rId6"/>
    <p:sldId id="332" r:id="rId7"/>
    <p:sldId id="331" r:id="rId8"/>
    <p:sldId id="333" r:id="rId9"/>
    <p:sldId id="334" r:id="rId10"/>
    <p:sldId id="335" r:id="rId11"/>
    <p:sldId id="336" r:id="rId12"/>
    <p:sldId id="337" r:id="rId13"/>
    <p:sldId id="341" r:id="rId14"/>
    <p:sldId id="344" r:id="rId15"/>
    <p:sldId id="343" r:id="rId16"/>
    <p:sldId id="342" r:id="rId17"/>
    <p:sldId id="340" r:id="rId18"/>
    <p:sldId id="339" r:id="rId19"/>
    <p:sldId id="354" r:id="rId20"/>
    <p:sldId id="353" r:id="rId21"/>
    <p:sldId id="352" r:id="rId22"/>
    <p:sldId id="351" r:id="rId23"/>
    <p:sldId id="350" r:id="rId24"/>
    <p:sldId id="349" r:id="rId25"/>
    <p:sldId id="347" r:id="rId26"/>
    <p:sldId id="348" r:id="rId27"/>
    <p:sldId id="346" r:id="rId28"/>
    <p:sldId id="345" r:id="rId29"/>
    <p:sldId id="362" r:id="rId30"/>
    <p:sldId id="361" r:id="rId31"/>
    <p:sldId id="360" r:id="rId32"/>
    <p:sldId id="359" r:id="rId33"/>
    <p:sldId id="358" r:id="rId34"/>
    <p:sldId id="357" r:id="rId35"/>
    <p:sldId id="356" r:id="rId36"/>
    <p:sldId id="366" r:id="rId37"/>
    <p:sldId id="367" r:id="rId38"/>
    <p:sldId id="368" r:id="rId39"/>
    <p:sldId id="365" r:id="rId40"/>
    <p:sldId id="364" r:id="rId41"/>
    <p:sldId id="355" r:id="rId42"/>
    <p:sldId id="363" r:id="rId43"/>
    <p:sldId id="1155" r:id="rId44"/>
    <p:sldId id="1156" r:id="rId45"/>
    <p:sldId id="1157" r:id="rId46"/>
    <p:sldId id="374" r:id="rId47"/>
    <p:sldId id="375" r:id="rId48"/>
    <p:sldId id="373" r:id="rId49"/>
    <p:sldId id="372" r:id="rId50"/>
    <p:sldId id="371" r:id="rId51"/>
    <p:sldId id="370" r:id="rId52"/>
    <p:sldId id="369" r:id="rId53"/>
    <p:sldId id="1165" r:id="rId54"/>
    <p:sldId id="1164" r:id="rId55"/>
    <p:sldId id="1163" r:id="rId56"/>
    <p:sldId id="1162" r:id="rId57"/>
    <p:sldId id="1161" r:id="rId58"/>
    <p:sldId id="1160" r:id="rId59"/>
    <p:sldId id="1159" r:id="rId60"/>
    <p:sldId id="1166" r:id="rId61"/>
    <p:sldId id="1167" r:id="rId62"/>
    <p:sldId id="1168" r:id="rId63"/>
    <p:sldId id="1169" r:id="rId64"/>
    <p:sldId id="1158" r:id="rId65"/>
    <p:sldId id="1172" r:id="rId66"/>
    <p:sldId id="1173" r:id="rId67"/>
    <p:sldId id="1174" r:id="rId68"/>
    <p:sldId id="1171" r:id="rId69"/>
    <p:sldId id="1170" r:id="rId70"/>
    <p:sldId id="1175" r:id="rId71"/>
    <p:sldId id="1179" r:id="rId72"/>
    <p:sldId id="1181" r:id="rId73"/>
    <p:sldId id="1182" r:id="rId74"/>
    <p:sldId id="1178" r:id="rId75"/>
    <p:sldId id="1185" r:id="rId76"/>
    <p:sldId id="1177" r:id="rId77"/>
    <p:sldId id="1176" r:id="rId78"/>
    <p:sldId id="1184" r:id="rId79"/>
    <p:sldId id="1183" r:id="rId80"/>
    <p:sldId id="1189" r:id="rId81"/>
    <p:sldId id="1188" r:id="rId82"/>
    <p:sldId id="1187" r:id="rId83"/>
    <p:sldId id="1193" r:id="rId84"/>
    <p:sldId id="1194" r:id="rId85"/>
    <p:sldId id="1195" r:id="rId86"/>
    <p:sldId id="1186" r:id="rId87"/>
    <p:sldId id="1192" r:id="rId88"/>
    <p:sldId id="1196" r:id="rId89"/>
    <p:sldId id="1197" r:id="rId90"/>
    <p:sldId id="1198" r:id="rId91"/>
    <p:sldId id="1191" r:id="rId92"/>
    <p:sldId id="1202" r:id="rId93"/>
    <p:sldId id="1190" r:id="rId94"/>
    <p:sldId id="1200" r:id="rId95"/>
    <p:sldId id="1203" r:id="rId96"/>
    <p:sldId id="1204" r:id="rId97"/>
    <p:sldId id="1205" r:id="rId98"/>
    <p:sldId id="1201" r:id="rId99"/>
    <p:sldId id="1209" r:id="rId100"/>
    <p:sldId id="1199" r:id="rId101"/>
    <p:sldId id="1206" r:id="rId102"/>
    <p:sldId id="1208" r:id="rId103"/>
    <p:sldId id="1215" r:id="rId104"/>
    <p:sldId id="1216" r:id="rId105"/>
    <p:sldId id="1219" r:id="rId106"/>
    <p:sldId id="1221" r:id="rId107"/>
    <p:sldId id="1207" r:id="rId108"/>
    <p:sldId id="1214" r:id="rId109"/>
    <p:sldId id="1213" r:id="rId110"/>
    <p:sldId id="1212" r:id="rId111"/>
    <p:sldId id="1211" r:id="rId112"/>
    <p:sldId id="1210" r:id="rId113"/>
    <p:sldId id="1227" r:id="rId114"/>
    <p:sldId id="1226" r:id="rId115"/>
    <p:sldId id="1225" r:id="rId116"/>
    <p:sldId id="1223" r:id="rId117"/>
    <p:sldId id="1228" r:id="rId118"/>
    <p:sldId id="1229" r:id="rId119"/>
    <p:sldId id="1222" r:id="rId1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5.xml"/><Relationship Id="rId1" Type="http://schemas.microsoft.com/office/2011/relationships/chartStyle" Target="style35.xml"/><Relationship Id="rId4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36.xml"/><Relationship Id="rId1" Type="http://schemas.microsoft.com/office/2011/relationships/chartStyle" Target="style36.xml"/><Relationship Id="rId4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D6B-475D-9D20-519788A94B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D6B-475D-9D20-519788A94BEC}"/>
              </c:ext>
            </c:extLst>
          </c:dPt>
          <c:dPt>
            <c:idx val="2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D6B-475D-9D20-519788A94BEC}"/>
              </c:ext>
            </c:extLst>
          </c:dPt>
          <c:dLbls>
            <c:dLbl>
              <c:idx val="0"/>
              <c:layout>
                <c:manualLayout>
                  <c:x val="-3.7404497943032619E-2"/>
                  <c:y val="5.4743113013977676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DD6B-475D-9D20-519788A94BEC}"/>
                </c:ext>
              </c:extLst>
            </c:dLbl>
            <c:dLbl>
              <c:idx val="1"/>
              <c:layout>
                <c:manualLayout>
                  <c:x val="-0.12263525675937637"/>
                  <c:y val="-3.259438818971709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DD6B-475D-9D20-519788A94BEC}"/>
                </c:ext>
              </c:extLst>
            </c:dLbl>
            <c:dLbl>
              <c:idx val="2"/>
              <c:layout>
                <c:manualLayout>
                  <c:x val="-3.1262211801484957E-3"/>
                  <c:y val="-6.585136406396989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DD6B-475D-9D20-519788A94BEC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Hoja1!$A$2:$A$4</c:f>
              <c:strCache>
                <c:ptCount val="3"/>
                <c:pt idx="0">
                  <c:v>1 - 10 empleados</c:v>
                </c:pt>
                <c:pt idx="1">
                  <c:v>11 - 49 empleados</c:v>
                </c:pt>
                <c:pt idx="2">
                  <c:v>50 - 249 empleados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456</c:v>
                </c:pt>
                <c:pt idx="1">
                  <c:v>63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D6B-475D-9D20-519788A94BE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260-4A4F-A513-66783A990386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260-4A4F-A513-66783A990386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260-4A4F-A513-66783A990386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4260-4A4F-A513-66783A990386}"/>
              </c:ext>
            </c:extLst>
          </c:dPt>
          <c:dPt>
            <c:idx val="4"/>
            <c:bubble3D val="0"/>
            <c:spPr>
              <a:solidFill>
                <a:srgbClr val="FF66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4260-4A4F-A513-66783A990386}"/>
              </c:ext>
            </c:extLst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chemeClr val="accent6">
                    <a:lumMod val="40000"/>
                    <a:lumOff val="6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260-4A4F-A513-66783A990386}"/>
              </c:ext>
            </c:extLst>
          </c:dPt>
          <c:dPt>
            <c:idx val="6"/>
            <c:bubble3D val="0"/>
            <c:spPr>
              <a:solidFill>
                <a:srgbClr val="FF6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4260-4A4F-A513-66783A990386}"/>
              </c:ext>
            </c:extLst>
          </c:dPt>
          <c:dPt>
            <c:idx val="7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4260-4A4F-A513-66783A990386}"/>
              </c:ext>
            </c:extLst>
          </c:dPt>
          <c:dPt>
            <c:idx val="8"/>
            <c:bubble3D val="0"/>
            <c:spPr>
              <a:solidFill>
                <a:srgbClr val="B37CE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4260-4A4F-A513-66783A990386}"/>
              </c:ext>
            </c:extLst>
          </c:dPt>
          <c:dPt>
            <c:idx val="9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4260-4A4F-A513-66783A990386}"/>
              </c:ext>
            </c:extLst>
          </c:dPt>
          <c:dPt>
            <c:idx val="1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4260-4A4F-A513-66783A990386}"/>
              </c:ext>
            </c:extLst>
          </c:dPt>
          <c:dLbls>
            <c:dLbl>
              <c:idx val="0"/>
              <c:layout>
                <c:manualLayout>
                  <c:x val="4.8456428292301679E-2"/>
                  <c:y val="-5.775790549699631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4260-4A4F-A513-66783A990386}"/>
                </c:ext>
              </c:extLst>
            </c:dLbl>
            <c:dLbl>
              <c:idx val="1"/>
              <c:layout>
                <c:manualLayout>
                  <c:x val="3.9077764751856078E-2"/>
                  <c:y val="-7.996237064910632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4260-4A4F-A513-66783A990386}"/>
                </c:ext>
              </c:extLst>
            </c:dLbl>
            <c:dLbl>
              <c:idx val="2"/>
              <c:layout>
                <c:manualLayout>
                  <c:x val="-3.9744120130880405E-2"/>
                  <c:y val="8.761083251235167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4260-4A4F-A513-66783A990386}"/>
                </c:ext>
              </c:extLst>
            </c:dLbl>
            <c:dLbl>
              <c:idx val="3"/>
              <c:layout>
                <c:manualLayout>
                  <c:x val="5.627203134562582E-2"/>
                  <c:y val="8.590214146561876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5708B-6AF3-4473-955B-4900E9311218}" type="CATEGORYNAM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</a:t>
                    </a:r>
                    <a:fld id="{AE8D7447-3517-4B67-B291-27A2FFC5F2C7}" type="PERCENTAG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260-4A4F-A513-66783A990386}"/>
                </c:ext>
              </c:extLst>
            </c:dLbl>
            <c:dLbl>
              <c:idx val="4"/>
              <c:layout>
                <c:manualLayout>
                  <c:x val="7.5552599997948583E-2"/>
                  <c:y val="0.1740357478833490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4260-4A4F-A513-66783A990386}"/>
                </c:ext>
              </c:extLst>
            </c:dLbl>
            <c:dLbl>
              <c:idx val="5"/>
              <c:layout>
                <c:manualLayout>
                  <c:x val="2.9179217339473904E-2"/>
                  <c:y val="0.10080591995614839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D199CD-F91D-429E-9368-F45532F4453F}" type="CATEGORYNAME">
                      <a:rPr lang="es-ES" baseline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6">
                              <a:lumMod val="75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t>
</a:t>
                    </a:r>
                    <a:fld id="{3D80CC06-5C11-4AB9-AF83-08DFB9486395}" type="PERCENTAGE">
                      <a:rPr lang="es-ES" baseline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6">
                              <a:lumMod val="75000"/>
                            </a:schemeClr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chemeClr val="accent6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260-4A4F-A513-66783A990386}"/>
                </c:ext>
              </c:extLst>
            </c:dLbl>
            <c:dLbl>
              <c:idx val="6"/>
              <c:layout>
                <c:manualLayout>
                  <c:x val="-1.0281821454615947E-2"/>
                  <c:y val="-1.321860578810527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4260-4A4F-A513-66783A990386}"/>
                </c:ext>
              </c:extLst>
            </c:dLbl>
            <c:dLbl>
              <c:idx val="7"/>
              <c:layout>
                <c:manualLayout>
                  <c:x val="-2.3811343628939701E-2"/>
                  <c:y val="2.036873800934807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C04D743-18BE-4755-8DC8-6ABFC365B47F}" type="CATEGORYNAME">
                      <a:rPr lang="es-ES" baseline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chemeClr val="bg1">
                            <a:lumMod val="75000"/>
                          </a:schemeClr>
                        </a:solidFill>
                      </a:rPr>
                      <a:t>
</a:t>
                    </a:r>
                    <a:fld id="{2D87DB9C-DCA9-4702-ACAF-CF8888D813AA}" type="PERCENTAGE">
                      <a:rPr lang="es-ES" baseline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chemeClr val="bg1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4260-4A4F-A513-66783A990386}"/>
                </c:ext>
              </c:extLst>
            </c:dLbl>
            <c:dLbl>
              <c:idx val="8"/>
              <c:layout>
                <c:manualLayout>
                  <c:x val="-0.12859103098434885"/>
                  <c:y val="-1.087066021733172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B37CE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1-4260-4A4F-A513-66783A990386}"/>
                </c:ext>
              </c:extLst>
            </c:dLbl>
            <c:dLbl>
              <c:idx val="9"/>
              <c:layout>
                <c:manualLayout>
                  <c:x val="1.4067995310668173E-2"/>
                  <c:y val="-3.527751646284101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B4CC079-EECF-4F6D-9DA5-323A0FE43A87}" type="CATEGORYNAM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rgbClr val="FFC000"/>
                        </a:solidFill>
                      </a:rPr>
                      <a:t>
</a:t>
                    </a:r>
                    <a:fld id="{957976A5-B551-45C8-8920-CC0B31685DA2}" type="PERCENTAG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rgbClr val="FFC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4260-4A4F-A513-66783A990386}"/>
                </c:ext>
              </c:extLst>
            </c:dLbl>
            <c:dLbl>
              <c:idx val="10"/>
              <c:layout>
                <c:manualLayout>
                  <c:x val="0.12895668522091244"/>
                  <c:y val="-4.317921719098376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67AF3E-7AF3-44DA-AC97-5D9A57FC1389}" type="CATEGORYNAM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0070C0"/>
                        </a:solidFill>
                      </a:rPr>
                      <a:t>
</a:t>
                    </a:r>
                    <a:fld id="{FEAD16F2-0FCB-4732-956E-E8FD71111884}" type="PERCENTAG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6186724021748158"/>
                      <c:h val="0.102722572425389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4260-4A4F-A513-66783A99038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Hoja1!$A$2:$A$12</c:f>
              <c:strCache>
                <c:ptCount val="11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Hostelería</c:v>
                </c:pt>
                <c:pt idx="4">
                  <c:v>Información y comunicaciones</c:v>
                </c:pt>
                <c:pt idx="5">
                  <c:v>Actividades financieras y de seguros</c:v>
                </c:pt>
                <c:pt idx="6">
                  <c:v>Actividades inmobiliarias</c:v>
                </c:pt>
                <c:pt idx="7">
                  <c:v>Actividades profesionales, científicas y técnicas</c:v>
                </c:pt>
                <c:pt idx="8">
                  <c:v>Actividades administrativas y servicios auxiliares</c:v>
                </c:pt>
                <c:pt idx="9">
                  <c:v>Actividades artísticas, recreativas y de entrenimineto</c:v>
                </c:pt>
                <c:pt idx="10">
                  <c:v>Otros servicios y actividades</c:v>
                </c:pt>
              </c:strCache>
            </c:strRef>
          </c:cat>
          <c:val>
            <c:numRef>
              <c:f>Hoja1!$B$2:$B$12</c:f>
              <c:numCache>
                <c:formatCode>General</c:formatCode>
                <c:ptCount val="11"/>
                <c:pt idx="0">
                  <c:v>20</c:v>
                </c:pt>
                <c:pt idx="1">
                  <c:v>52</c:v>
                </c:pt>
                <c:pt idx="2">
                  <c:v>79</c:v>
                </c:pt>
                <c:pt idx="3">
                  <c:v>34</c:v>
                </c:pt>
                <c:pt idx="4">
                  <c:v>17</c:v>
                </c:pt>
                <c:pt idx="5">
                  <c:v>12</c:v>
                </c:pt>
                <c:pt idx="6">
                  <c:v>16</c:v>
                </c:pt>
                <c:pt idx="7">
                  <c:v>24</c:v>
                </c:pt>
                <c:pt idx="8">
                  <c:v>19</c:v>
                </c:pt>
                <c:pt idx="9">
                  <c:v>6</c:v>
                </c:pt>
                <c:pt idx="1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260-4A4F-A513-66783A990386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1"/>
          <c:order val="0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618745634521359"/>
          <c:y val="0.13417826534618263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8ED-41E0-A858-1C98AD6B810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8ED-41E0-A858-1C98AD6B810C}"/>
              </c:ext>
            </c:extLst>
          </c:dPt>
          <c:dPt>
            <c:idx val="2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18ED-41E0-A858-1C98AD6B810C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18ED-41E0-A858-1C98AD6B810C}"/>
              </c:ext>
            </c:extLst>
          </c:dPt>
          <c:dLbls>
            <c:dLbl>
              <c:idx val="0"/>
              <c:layout>
                <c:manualLayout>
                  <c:x val="-3.7404497943032619E-2"/>
                  <c:y val="5.474311301397767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EACE58F-3641-476E-9FD6-3FDE56C2A41B}" type="CATEGORYNAME">
                      <a:rPr lang="en-US"/>
                      <a:pPr>
                        <a:defRPr>
                          <a:solidFill>
                            <a:srgbClr val="0070C0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74%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8ED-41E0-A858-1C98AD6B810C}"/>
                </c:ext>
              </c:extLst>
            </c:dLbl>
            <c:dLbl>
              <c:idx val="1"/>
              <c:layout>
                <c:manualLayout>
                  <c:x val="-0.12263525675937637"/>
                  <c:y val="-3.259438818971709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18ED-41E0-A858-1C98AD6B810C}"/>
                </c:ext>
              </c:extLst>
            </c:dLbl>
            <c:dLbl>
              <c:idx val="2"/>
              <c:layout>
                <c:manualLayout>
                  <c:x val="-3.1262211801484957E-3"/>
                  <c:y val="-6.585136406396989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18ED-41E0-A858-1C98AD6B810C}"/>
                </c:ext>
              </c:extLst>
            </c:dLbl>
            <c:dLbl>
              <c:idx val="3"/>
              <c:layout>
                <c:manualLayout>
                  <c:x val="0.3563892145369284"/>
                  <c:y val="2.11665098777046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050231-2C63-4C52-8A59-76901F0E1C8A}" type="CATEGORYNAME">
                      <a:rPr lang="en-US" baseline="0">
                        <a:solidFill>
                          <a:srgbClr val="92D05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rgbClr val="92D050"/>
                        </a:solidFill>
                      </a:rPr>
                      <a:t>
y </a:t>
                    </a:r>
                    <a:r>
                      <a:rPr lang="en-US" baseline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t>telecomunicación1%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8ED-41E0-A858-1C98AD6B810C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Hoja1!$A$2:$A$5</c:f>
              <c:strCache>
                <c:ptCount val="4"/>
                <c:pt idx="0">
                  <c:v>1 - 10 empleados</c:v>
                </c:pt>
                <c:pt idx="1">
                  <c:v>11 - 49 empleados</c:v>
                </c:pt>
                <c:pt idx="2">
                  <c:v>50 - 249 empleados</c:v>
                </c:pt>
                <c:pt idx="3">
                  <c:v>Más de 250 empleados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223</c:v>
                </c:pt>
                <c:pt idx="1">
                  <c:v>62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8ED-41E0-A858-1C98AD6B810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E00-447C-8C33-726DBB88C70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E00-447C-8C33-726DBB88C703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E00-447C-8C33-726DBB88C703}"/>
              </c:ext>
            </c:extLst>
          </c:dPt>
          <c:dPt>
            <c:idx val="3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E00-447C-8C33-726DBB88C703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DE00-447C-8C33-726DBB88C703}"/>
              </c:ext>
            </c:extLst>
          </c:dPt>
          <c:dPt>
            <c:idx val="5"/>
            <c:bubble3D val="0"/>
            <c:spPr>
              <a:solidFill>
                <a:srgbClr val="FF66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DE00-447C-8C33-726DBB88C703}"/>
              </c:ext>
            </c:extLst>
          </c:dPt>
          <c:dPt>
            <c:idx val="6"/>
            <c:bubble3D val="0"/>
            <c:spPr>
              <a:solidFill>
                <a:srgbClr val="FF6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DE00-447C-8C33-726DBB88C703}"/>
              </c:ext>
            </c:extLst>
          </c:dPt>
          <c:dPt>
            <c:idx val="7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DE00-447C-8C33-726DBB88C703}"/>
              </c:ext>
            </c:extLst>
          </c:dPt>
          <c:dPt>
            <c:idx val="8"/>
            <c:bubble3D val="0"/>
            <c:spPr>
              <a:solidFill>
                <a:srgbClr val="B37CE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DE00-447C-8C33-726DBB88C703}"/>
              </c:ext>
            </c:extLst>
          </c:dPt>
          <c:dPt>
            <c:idx val="9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DE00-447C-8C33-726DBB88C70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DE00-447C-8C33-726DBB88C703}"/>
              </c:ext>
            </c:extLst>
          </c:dPt>
          <c:dPt>
            <c:idx val="1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DE00-447C-8C33-726DBB88C703}"/>
              </c:ext>
            </c:extLst>
          </c:dPt>
          <c:dLbls>
            <c:dLbl>
              <c:idx val="0"/>
              <c:layout>
                <c:manualLayout>
                  <c:x val="4.8456428292301679E-2"/>
                  <c:y val="-5.775790549699631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DE00-447C-8C33-726DBB88C703}"/>
                </c:ext>
              </c:extLst>
            </c:dLbl>
            <c:dLbl>
              <c:idx val="1"/>
              <c:layout>
                <c:manualLayout>
                  <c:x val="3.9077764751856078E-2"/>
                  <c:y val="-7.996237064910632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DE00-447C-8C33-726DBB88C703}"/>
                </c:ext>
              </c:extLst>
            </c:dLbl>
            <c:dLbl>
              <c:idx val="2"/>
              <c:layout>
                <c:manualLayout>
                  <c:x val="-3.2565648138967451E-3"/>
                  <c:y val="-0.24752557388463789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5950471996471566"/>
                      <c:h val="0.153636084177154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E00-447C-8C33-726DBB88C703}"/>
                </c:ext>
              </c:extLst>
            </c:dLbl>
            <c:dLbl>
              <c:idx val="3"/>
              <c:layout>
                <c:manualLayout>
                  <c:x val="-3.3289911709364704E-2"/>
                  <c:y val="0.1081843838193791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0AF7D2-72FF-402E-B92D-1A0FF3E554B9}" type="CATEGORYNAME">
                      <a:rPr lang="en-US" baseline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
</a:t>
                    </a:r>
                    <a:fld id="{108BDB7A-5EF8-4D86-A5DA-C2A70E222673}" type="PERCENTAGE">
                      <a:rPr lang="en-US" baseline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chemeClr val="accent2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E00-447C-8C33-726DBB88C703}"/>
                </c:ext>
              </c:extLst>
            </c:dLbl>
            <c:dLbl>
              <c:idx val="4"/>
              <c:layout>
                <c:manualLayout>
                  <c:x val="-1.4649954469977073E-2"/>
                  <c:y val="6.806505136998984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5708B-6AF3-4473-955B-4900E9311218}" type="CATEGORYNAME">
                      <a:rPr lang="en-US" baseline="0">
                        <a:solidFill>
                          <a:srgbClr val="92D05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rgbClr val="92D050"/>
                        </a:solidFill>
                      </a:rPr>
                      <a:t>
</a:t>
                    </a:r>
                    <a:fld id="{AE8D7447-3517-4B67-B291-27A2FFC5F2C7}" type="PERCENTAGE">
                      <a:rPr lang="en-US" baseline="0">
                        <a:solidFill>
                          <a:srgbClr val="92D05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rgbClr val="92D05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E00-447C-8C33-726DBB88C703}"/>
                </c:ext>
              </c:extLst>
            </c:dLbl>
            <c:dLbl>
              <c:idx val="5"/>
              <c:layout>
                <c:manualLayout>
                  <c:x val="-7.0633534030130785E-2"/>
                  <c:y val="3.129050895919272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DE00-447C-8C33-726DBB88C703}"/>
                </c:ext>
              </c:extLst>
            </c:dLbl>
            <c:dLbl>
              <c:idx val="6"/>
              <c:layout>
                <c:manualLayout>
                  <c:x val="-1.0281821454615947E-2"/>
                  <c:y val="-1.321860578810527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DE00-447C-8C33-726DBB88C703}"/>
                </c:ext>
              </c:extLst>
            </c:dLbl>
            <c:dLbl>
              <c:idx val="7"/>
              <c:layout>
                <c:manualLayout>
                  <c:x val="6.5323901381628205E-3"/>
                  <c:y val="3.918341345619662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C04D743-18BE-4755-8DC8-6ABFC365B47F}" type="CATEGORYNAME">
                      <a:rPr lang="es-ES" baseline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chemeClr val="bg1">
                            <a:lumMod val="75000"/>
                          </a:schemeClr>
                        </a:solidFill>
                      </a:rPr>
                      <a:t>
</a:t>
                    </a:r>
                    <a:fld id="{2D87DB9C-DCA9-4702-ACAF-CF8888D813AA}" type="PERCENTAGE">
                      <a:rPr lang="es-ES" baseline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chemeClr val="bg1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DE00-447C-8C33-726DBB88C703}"/>
                </c:ext>
              </c:extLst>
            </c:dLbl>
            <c:dLbl>
              <c:idx val="8"/>
              <c:layout>
                <c:manualLayout>
                  <c:x val="-4.7484224046462277E-2"/>
                  <c:y val="3.6166028399789628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B37CE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1-DE00-447C-8C33-726DBB88C703}"/>
                </c:ext>
              </c:extLst>
            </c:dLbl>
            <c:dLbl>
              <c:idx val="9"/>
              <c:layout>
                <c:manualLayout>
                  <c:x val="-0.16210739614994935"/>
                  <c:y val="-2.5870178739416768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D9DBDB-EE0F-4532-93EC-66E3A4B6930B}" type="CATEGORYNAM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rgbClr val="FFC000"/>
                        </a:solidFill>
                      </a:rPr>
                      <a:t>
</a:t>
                    </a:r>
                    <a:fld id="{8B3F772A-109A-4719-964E-1FE0FE83C60F}" type="PERCENTAG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rgbClr val="FFC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DE00-447C-8C33-726DBB88C703}"/>
                </c:ext>
              </c:extLst>
            </c:dLbl>
            <c:dLbl>
              <c:idx val="10"/>
              <c:layout>
                <c:manualLayout>
                  <c:x val="5.7895498624981907E-3"/>
                  <c:y val="-8.231420507996237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5-DE00-447C-8C33-726DBB88C703}"/>
                </c:ext>
              </c:extLst>
            </c:dLbl>
            <c:dLbl>
              <c:idx val="11"/>
              <c:layout>
                <c:manualLayout>
                  <c:x val="0.12895668522091244"/>
                  <c:y val="-4.317921719098376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67AF3E-7AF3-44DA-AC97-5D9A57FC1389}" type="CATEGORYNAM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0070C0"/>
                        </a:solidFill>
                      </a:rPr>
                      <a:t>
</a:t>
                    </a:r>
                    <a:fld id="{FEAD16F2-0FCB-4732-956E-E8FD71111884}" type="PERCENTAG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6186724021748158"/>
                      <c:h val="0.102722572425389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DE00-447C-8C33-726DBB88C703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inmobiliarias</c:v>
                </c:pt>
                <c:pt idx="7">
                  <c:v>Actividades profesionales, científicas y técnicas</c:v>
                </c:pt>
                <c:pt idx="8">
                  <c:v>Actividades administrativas y servicios auxiliares</c:v>
                </c:pt>
                <c:pt idx="9">
                  <c:v>Eduacación </c:v>
                </c:pt>
                <c:pt idx="10">
                  <c:v>Actividades Sanitarias y de Servicios Sociales 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12</c:v>
                </c:pt>
                <c:pt idx="1">
                  <c:v>49</c:v>
                </c:pt>
                <c:pt idx="2">
                  <c:v>45</c:v>
                </c:pt>
                <c:pt idx="3">
                  <c:v>27</c:v>
                </c:pt>
                <c:pt idx="4">
                  <c:v>26</c:v>
                </c:pt>
                <c:pt idx="5">
                  <c:v>24</c:v>
                </c:pt>
                <c:pt idx="6">
                  <c:v>51</c:v>
                </c:pt>
                <c:pt idx="7">
                  <c:v>28</c:v>
                </c:pt>
                <c:pt idx="8">
                  <c:v>30</c:v>
                </c:pt>
                <c:pt idx="9">
                  <c:v>5</c:v>
                </c:pt>
                <c:pt idx="10">
                  <c:v>5</c:v>
                </c:pt>
                <c:pt idx="1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E00-447C-8C33-726DBB88C70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6AF-4DC3-9543-AA99E29BD27F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6AF-4DC3-9543-AA99E29BD27F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6AF-4DC3-9543-AA99E29BD27F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F6AF-4DC3-9543-AA99E29BD27F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F6AF-4DC3-9543-AA99E29BD27F}"/>
              </c:ext>
            </c:extLst>
          </c:dPt>
          <c:dPt>
            <c:idx val="5"/>
            <c:bubble3D val="0"/>
            <c:spPr>
              <a:solidFill>
                <a:srgbClr val="FF66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F6AF-4DC3-9543-AA99E29BD27F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chemeClr val="accent6">
                    <a:lumMod val="40000"/>
                    <a:lumOff val="6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6AF-4DC3-9543-AA99E29BD27F}"/>
              </c:ext>
            </c:extLst>
          </c:dPt>
          <c:dPt>
            <c:idx val="7"/>
            <c:bubble3D val="0"/>
            <c:spPr>
              <a:solidFill>
                <a:srgbClr val="FF6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F6AF-4DC3-9543-AA99E29BD27F}"/>
              </c:ext>
            </c:extLst>
          </c:dPt>
          <c:dPt>
            <c:idx val="8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F6AF-4DC3-9543-AA99E29BD27F}"/>
              </c:ext>
            </c:extLst>
          </c:dPt>
          <c:dPt>
            <c:idx val="9"/>
            <c:bubble3D val="0"/>
            <c:spPr>
              <a:solidFill>
                <a:srgbClr val="B37CE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F6AF-4DC3-9543-AA99E29BD27F}"/>
              </c:ext>
            </c:extLst>
          </c:dPt>
          <c:dPt>
            <c:idx val="1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F6AF-4DC3-9543-AA99E29BD27F}"/>
              </c:ext>
            </c:extLst>
          </c:dPt>
          <c:dPt>
            <c:idx val="1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F6AF-4DC3-9543-AA99E29BD27F}"/>
              </c:ext>
            </c:extLst>
          </c:dPt>
          <c:dLbls>
            <c:dLbl>
              <c:idx val="0"/>
              <c:layout>
                <c:manualLayout>
                  <c:x val="4.8456428292301679E-2"/>
                  <c:y val="-5.775790549699631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F6AF-4DC3-9543-AA99E29BD27F}"/>
                </c:ext>
              </c:extLst>
            </c:dLbl>
            <c:dLbl>
              <c:idx val="1"/>
              <c:layout>
                <c:manualLayout>
                  <c:x val="3.9077764751856078E-2"/>
                  <c:y val="-7.996237064910632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F6AF-4DC3-9543-AA99E29BD27F}"/>
                </c:ext>
              </c:extLst>
            </c:dLbl>
            <c:dLbl>
              <c:idx val="2"/>
              <c:layout>
                <c:manualLayout>
                  <c:x val="-2.1120119712490773E-3"/>
                  <c:y val="-2.292545368998888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F6AF-4DC3-9543-AA99E29BD27F}"/>
                </c:ext>
              </c:extLst>
            </c:dLbl>
            <c:dLbl>
              <c:idx val="3"/>
              <c:layout>
                <c:manualLayout>
                  <c:x val="0.1965591874286523"/>
                  <c:y val="7.820664291375602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66CCF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519255C-2AC5-4A83-A420-F2A1CD2E8B2D}" type="CATEGORYNAM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rgbClr val="66CCFF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
</a:t>
                    </a:r>
                    <a:fld id="{8D9C781B-53E4-4AAC-9228-DAADE07F7A82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rgbClr val="66CCFF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66CC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6AF-4DC3-9543-AA99E29BD27F}"/>
                </c:ext>
              </c:extLst>
            </c:dLbl>
            <c:dLbl>
              <c:idx val="4"/>
              <c:layout>
                <c:manualLayout>
                  <c:x val="5.6271981242672922E-2"/>
                  <c:y val="0.1622765757290686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5708B-6AF3-4473-955B-4900E9311218}" type="CATEGORYNAM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</a:t>
                    </a:r>
                    <a:fld id="{AE8D7447-3517-4B67-B291-27A2FFC5F2C7}" type="PERCENTAG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6AF-4DC3-9543-AA99E29BD27F}"/>
                </c:ext>
              </c:extLst>
            </c:dLbl>
            <c:dLbl>
              <c:idx val="5"/>
              <c:layout>
                <c:manualLayout>
                  <c:x val="2.3446658851113716E-2"/>
                  <c:y val="0.22342427093132644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F6AF-4DC3-9543-AA99E29BD27F}"/>
                </c:ext>
              </c:extLst>
            </c:dLbl>
            <c:dLbl>
              <c:idx val="6"/>
              <c:layout>
                <c:manualLayout>
                  <c:x val="3.1262211801484957E-3"/>
                  <c:y val="3.730639032303464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D199CD-F91D-429E-9368-F45532F4453F}" type="CATEGORYNAME">
                      <a:rPr lang="es-ES" baseline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6">
                              <a:lumMod val="75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t>
</a:t>
                    </a:r>
                    <a:fld id="{3D80CC06-5C11-4AB9-AF83-08DFB9486395}" type="PERCENTAGE">
                      <a:rPr lang="es-ES" baseline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6">
                              <a:lumMod val="75000"/>
                            </a:schemeClr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chemeClr val="accent6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F6AF-4DC3-9543-AA99E29BD27F}"/>
                </c:ext>
              </c:extLst>
            </c:dLbl>
            <c:dLbl>
              <c:idx val="7"/>
              <c:layout>
                <c:manualLayout>
                  <c:x val="-1.0281821454615947E-2"/>
                  <c:y val="-1.321860578810527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F-F6AF-4DC3-9543-AA99E29BD27F}"/>
                </c:ext>
              </c:extLst>
            </c:dLbl>
            <c:dLbl>
              <c:idx val="8"/>
              <c:layout>
                <c:manualLayout>
                  <c:x val="-2.3811343628939701E-2"/>
                  <c:y val="2.036873800934807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C04D743-18BE-4755-8DC8-6ABFC365B47F}" type="CATEGORYNAME">
                      <a:rPr lang="es-ES" baseline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chemeClr val="bg1">
                            <a:lumMod val="75000"/>
                          </a:schemeClr>
                        </a:solidFill>
                      </a:rPr>
                      <a:t>
</a:t>
                    </a:r>
                    <a:fld id="{2D87DB9C-DCA9-4702-ACAF-CF8888D813AA}" type="PERCENTAGE">
                      <a:rPr lang="es-ES" baseline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chemeClr val="bg1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F6AF-4DC3-9543-AA99E29BD27F}"/>
                </c:ext>
              </c:extLst>
            </c:dLbl>
            <c:dLbl>
              <c:idx val="9"/>
              <c:layout>
                <c:manualLayout>
                  <c:x val="-7.3590261944103411E-2"/>
                  <c:y val="-6.1669913556196094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B37CE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3-F6AF-4DC3-9543-AA99E29BD27F}"/>
                </c:ext>
              </c:extLst>
            </c:dLbl>
            <c:dLbl>
              <c:idx val="10"/>
              <c:layout>
                <c:manualLayout>
                  <c:x val="1.4067995310668173E-2"/>
                  <c:y val="-3.527751646284101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B4CC079-EECF-4F6D-9DA5-323A0FE43A87}" type="CATEGORYNAM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rgbClr val="FFC000"/>
                        </a:solidFill>
                      </a:rPr>
                      <a:t>
</a:t>
                    </a:r>
                    <a:fld id="{957976A5-B551-45C8-8920-CC0B31685DA2}" type="PERCENTAG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rgbClr val="FFC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F6AF-4DC3-9543-AA99E29BD27F}"/>
                </c:ext>
              </c:extLst>
            </c:dLbl>
            <c:dLbl>
              <c:idx val="11"/>
              <c:layout>
                <c:manualLayout>
                  <c:x val="0.12895668522091244"/>
                  <c:y val="-4.317921719098376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67AF3E-7AF3-44DA-AC97-5D9A57FC1389}" type="CATEGORYNAM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0070C0"/>
                        </a:solidFill>
                      </a:rPr>
                      <a:t>
</a:t>
                    </a:r>
                    <a:fld id="{FEAD16F2-0FCB-4732-956E-E8FD71111884}" type="PERCENTAG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6186724021748158"/>
                      <c:h val="0.102722572425389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F6AF-4DC3-9543-AA99E29BD27F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159</c:v>
                </c:pt>
                <c:pt idx="1">
                  <c:v>217</c:v>
                </c:pt>
                <c:pt idx="2">
                  <c:v>417</c:v>
                </c:pt>
                <c:pt idx="3">
                  <c:v>47</c:v>
                </c:pt>
                <c:pt idx="4">
                  <c:v>120</c:v>
                </c:pt>
                <c:pt idx="5">
                  <c:v>67</c:v>
                </c:pt>
                <c:pt idx="6">
                  <c:v>42</c:v>
                </c:pt>
                <c:pt idx="7">
                  <c:v>141</c:v>
                </c:pt>
                <c:pt idx="8">
                  <c:v>73</c:v>
                </c:pt>
                <c:pt idx="9">
                  <c:v>126</c:v>
                </c:pt>
                <c:pt idx="10">
                  <c:v>26</c:v>
                </c:pt>
                <c:pt idx="11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F6AF-4DC3-9543-AA99E29BD27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1"/>
          <c:order val="0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AE7F-48A2-A3BB-947A38D803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AE7F-48A2-A3BB-947A38D803DA}"/>
              </c:ext>
            </c:extLst>
          </c:dPt>
          <c:dPt>
            <c:idx val="2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AE7F-48A2-A3BB-947A38D803DA}"/>
              </c:ext>
            </c:extLst>
          </c:dPt>
          <c:dLbls>
            <c:dLbl>
              <c:idx val="0"/>
              <c:layout>
                <c:manualLayout>
                  <c:x val="-3.7404497943032619E-2"/>
                  <c:y val="5.474311301397767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EACE58F-3641-476E-9FD6-3FDE56C2A41B}" type="CATEGORYNAME">
                      <a:rPr lang="en-US"/>
                      <a:pPr>
                        <a:defRPr>
                          <a:solidFill>
                            <a:srgbClr val="0070C0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88%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E7F-48A2-A3BB-947A38D803DA}"/>
                </c:ext>
              </c:extLst>
            </c:dLbl>
            <c:dLbl>
              <c:idx val="1"/>
              <c:layout>
                <c:manualLayout>
                  <c:x val="-0.12263525675937637"/>
                  <c:y val="-3.259438818971709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AE7F-48A2-A3BB-947A38D803DA}"/>
                </c:ext>
              </c:extLst>
            </c:dLbl>
            <c:dLbl>
              <c:idx val="2"/>
              <c:layout>
                <c:manualLayout>
                  <c:x val="-3.1262211801484957E-3"/>
                  <c:y val="-6.585136406396989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AE7F-48A2-A3BB-947A38D803DA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Hoja1!$A$2:$A$4</c:f>
              <c:strCache>
                <c:ptCount val="3"/>
                <c:pt idx="0">
                  <c:v>1 - 10 empleados</c:v>
                </c:pt>
                <c:pt idx="1">
                  <c:v>11 - 49 empleados</c:v>
                </c:pt>
                <c:pt idx="2">
                  <c:v>50 - 249 empleados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290</c:v>
                </c:pt>
                <c:pt idx="1">
                  <c:v>33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E7F-48A2-A3BB-947A38D803DA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3B4-4E39-B05E-69CD710B9BAB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3B4-4E39-B05E-69CD710B9BA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3B4-4E39-B05E-69CD710B9BAB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3B4-4E39-B05E-69CD710B9BA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D3B4-4E39-B05E-69CD710B9BAB}"/>
              </c:ext>
            </c:extLst>
          </c:dPt>
          <c:dPt>
            <c:idx val="5"/>
            <c:bubble3D val="0"/>
            <c:spPr>
              <a:solidFill>
                <a:srgbClr val="FF6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D3B4-4E39-B05E-69CD710B9BAB}"/>
              </c:ext>
            </c:extLst>
          </c:dPt>
          <c:dPt>
            <c:idx val="6"/>
            <c:bubble3D val="0"/>
            <c:spPr>
              <a:solidFill>
                <a:srgbClr val="B37CE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D3B4-4E39-B05E-69CD710B9BA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D3B4-4E39-B05E-69CD710B9BAB}"/>
              </c:ext>
            </c:extLst>
          </c:dPt>
          <c:dPt>
            <c:idx val="8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D3B4-4E39-B05E-69CD710B9BAB}"/>
              </c:ext>
            </c:extLst>
          </c:dPt>
          <c:dLbls>
            <c:dLbl>
              <c:idx val="0"/>
              <c:layout>
                <c:manualLayout>
                  <c:x val="4.8456428292301679E-2"/>
                  <c:y val="-5.775790549699631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D3B4-4E39-B05E-69CD710B9BAB}"/>
                </c:ext>
              </c:extLst>
            </c:dLbl>
            <c:dLbl>
              <c:idx val="1"/>
              <c:layout>
                <c:manualLayout>
                  <c:x val="6.6578113905974526E-2"/>
                  <c:y val="-1.411100658513640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D3B4-4E39-B05E-69CD710B9BAB}"/>
                </c:ext>
              </c:extLst>
            </c:dLbl>
            <c:dLbl>
              <c:idx val="2"/>
              <c:layout>
                <c:manualLayout>
                  <c:x val="-1.3691145749638544E-2"/>
                  <c:y val="9.937000466663201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D3B4-4E39-B05E-69CD710B9BAB}"/>
                </c:ext>
              </c:extLst>
            </c:dLbl>
            <c:dLbl>
              <c:idx val="3"/>
              <c:layout>
                <c:manualLayout>
                  <c:x val="5.3377256414376718E-2"/>
                  <c:y val="5.6444026340545628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5708B-6AF3-4473-955B-4900E9311218}" type="CATEGORYNAM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</a:t>
                    </a:r>
                    <a:fld id="{AE8D7447-3517-4B67-B291-27A2FFC5F2C7}" type="PERCENTAG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3B4-4E39-B05E-69CD710B9BAB}"/>
                </c:ext>
              </c:extLst>
            </c:dLbl>
            <c:dLbl>
              <c:idx val="4"/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D3B4-4E39-B05E-69CD710B9BAB}"/>
                </c:ext>
              </c:extLst>
            </c:dLbl>
            <c:dLbl>
              <c:idx val="5"/>
              <c:layout>
                <c:manualLayout>
                  <c:x val="-1.0281807479232269E-2"/>
                  <c:y val="-7.2014466559506968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D3B4-4E39-B05E-69CD710B9BAB}"/>
                </c:ext>
              </c:extLst>
            </c:dLbl>
            <c:dLbl>
              <c:idx val="6"/>
              <c:layout>
                <c:manualLayout>
                  <c:x val="1.6111587875223803E-3"/>
                  <c:y val="-4.144450781846064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B37CE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D3B4-4E39-B05E-69CD710B9BAB}"/>
                </c:ext>
              </c:extLst>
            </c:dLbl>
            <c:dLbl>
              <c:idx val="7"/>
              <c:layout>
                <c:manualLayout>
                  <c:x val="-7.2369373281227389E-2"/>
                  <c:y val="-0.10583254938852305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F-D3B4-4E39-B05E-69CD710B9BAB}"/>
                </c:ext>
              </c:extLst>
            </c:dLbl>
            <c:dLbl>
              <c:idx val="8"/>
              <c:layout>
                <c:manualLayout>
                  <c:x val="0.12895668522091244"/>
                  <c:y val="-4.317921719098376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67AF3E-7AF3-44DA-AC97-5D9A57FC1389}" type="CATEGORYNAM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0070C0"/>
                        </a:solidFill>
                      </a:rPr>
                      <a:t>
</a:t>
                    </a:r>
                    <a:fld id="{FEAD16F2-0FCB-4732-956E-E8FD71111884}" type="PERCENTAG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6186724021748158"/>
                      <c:h val="0.102722572425389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D3B4-4E39-B05E-69CD710B9BAB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Hoja1!$A$2:$A$10</c:f>
              <c:strCache>
                <c:ptCount val="9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Hostelería</c:v>
                </c:pt>
                <c:pt idx="4">
                  <c:v>Actividades financieras y de seguros</c:v>
                </c:pt>
                <c:pt idx="5">
                  <c:v>Actividades inmobiliarias</c:v>
                </c:pt>
                <c:pt idx="6">
                  <c:v>Actividades administrativas y servicios auxiliares</c:v>
                </c:pt>
                <c:pt idx="7">
                  <c:v>Actividades artísticas, recreativas y de entrenimiento</c:v>
                </c:pt>
                <c:pt idx="8">
                  <c:v>Otros servicios y actividades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5</c:v>
                </c:pt>
                <c:pt idx="1">
                  <c:v>8</c:v>
                </c:pt>
                <c:pt idx="2">
                  <c:v>24</c:v>
                </c:pt>
                <c:pt idx="3">
                  <c:v>4</c:v>
                </c:pt>
                <c:pt idx="4">
                  <c:v>3</c:v>
                </c:pt>
                <c:pt idx="5">
                  <c:v>7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3B4-4E39-B05E-69CD710B9BA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1"/>
          <c:order val="0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521-4580-8553-AB64EF095E3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521-4580-8553-AB64EF095E39}"/>
              </c:ext>
            </c:extLst>
          </c:dPt>
          <c:dPt>
            <c:idx val="2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521-4580-8553-AB64EF095E39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521-4580-8553-AB64EF095E39}"/>
              </c:ext>
            </c:extLst>
          </c:dPt>
          <c:dLbls>
            <c:dLbl>
              <c:idx val="0"/>
              <c:layout>
                <c:manualLayout>
                  <c:x val="-3.7404497943032619E-2"/>
                  <c:y val="5.474311301397767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EACE58F-3641-476E-9FD6-3FDE56C2A41B}" type="CATEGORYNAME">
                      <a:rPr lang="en-US"/>
                      <a:pPr>
                        <a:defRPr>
                          <a:solidFill>
                            <a:srgbClr val="0070C0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75%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21-4580-8553-AB64EF095E39}"/>
                </c:ext>
              </c:extLst>
            </c:dLbl>
            <c:dLbl>
              <c:idx val="1"/>
              <c:layout>
                <c:manualLayout>
                  <c:x val="-0.12263525675937637"/>
                  <c:y val="-3.259438818971709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6521-4580-8553-AB64EF095E39}"/>
                </c:ext>
              </c:extLst>
            </c:dLbl>
            <c:dLbl>
              <c:idx val="2"/>
              <c:layout>
                <c:manualLayout>
                  <c:x val="-3.1262211801484957E-3"/>
                  <c:y val="-6.585136406396989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6521-4580-8553-AB64EF095E39}"/>
                </c:ext>
              </c:extLst>
            </c:dLbl>
            <c:dLbl>
              <c:idx val="3"/>
              <c:layout>
                <c:manualLayout>
                  <c:x val="0.3563892145369284"/>
                  <c:y val="2.11665098777046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050231-2C63-4C52-8A59-76901F0E1C8A}" type="CATEGORYNAME">
                      <a:rPr lang="en-US" baseline="0">
                        <a:solidFill>
                          <a:srgbClr val="92D05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rgbClr val="92D050"/>
                        </a:solidFill>
                      </a:rPr>
                      <a:t>
y </a:t>
                    </a:r>
                    <a:r>
                      <a:rPr lang="en-US" baseline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t>telecomunicación1%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521-4580-8553-AB64EF095E39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Hoja1!$A$2:$A$5</c:f>
              <c:strCache>
                <c:ptCount val="4"/>
                <c:pt idx="0">
                  <c:v>1 - 10 empleados</c:v>
                </c:pt>
                <c:pt idx="1">
                  <c:v>11 - 49 empleados</c:v>
                </c:pt>
                <c:pt idx="2">
                  <c:v>50 - 249 empleados</c:v>
                </c:pt>
                <c:pt idx="3">
                  <c:v>Más de 250 empleados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52</c:v>
                </c:pt>
                <c:pt idx="1">
                  <c:v>16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21-4580-8553-AB64EF095E39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8CB-4027-AE03-F1D1CCE98A5C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8CB-4027-AE03-F1D1CCE98A5C}"/>
              </c:ext>
            </c:extLst>
          </c:dPt>
          <c:dPt>
            <c:idx val="2"/>
            <c:bubble3D val="0"/>
            <c:spPr>
              <a:solidFill>
                <a:srgbClr val="FF99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8CB-4027-AE03-F1D1CCE98A5C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8CB-4027-AE03-F1D1CCE98A5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78CB-4027-AE03-F1D1CCE98A5C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78CB-4027-AE03-F1D1CCE98A5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78CB-4027-AE03-F1D1CCE98A5C}"/>
              </c:ext>
            </c:extLst>
          </c:dPt>
          <c:dPt>
            <c:idx val="7"/>
            <c:bubble3D val="0"/>
            <c:spPr>
              <a:solidFill>
                <a:srgbClr val="FF6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78CB-4027-AE03-F1D1CCE98A5C}"/>
              </c:ext>
            </c:extLst>
          </c:dPt>
          <c:dPt>
            <c:idx val="8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78CB-4027-AE03-F1D1CCE98A5C}"/>
              </c:ext>
            </c:extLst>
          </c:dPt>
          <c:dPt>
            <c:idx val="9"/>
            <c:bubble3D val="0"/>
            <c:spPr>
              <a:solidFill>
                <a:srgbClr val="B37CE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78CB-4027-AE03-F1D1CCE98A5C}"/>
              </c:ext>
            </c:extLst>
          </c:dPt>
          <c:dPt>
            <c:idx val="1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78CB-4027-AE03-F1D1CCE98A5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78CB-4027-AE03-F1D1CCE98A5C}"/>
              </c:ext>
            </c:extLst>
          </c:dPt>
          <c:dPt>
            <c:idx val="12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78CB-4027-AE03-F1D1CCE98A5C}"/>
              </c:ext>
            </c:extLst>
          </c:dPt>
          <c:dLbls>
            <c:dLbl>
              <c:idx val="0"/>
              <c:layout>
                <c:manualLayout>
                  <c:x val="0.16135270325251896"/>
                  <c:y val="-6.951707765127665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78CB-4027-AE03-F1D1CCE98A5C}"/>
                </c:ext>
              </c:extLst>
            </c:dLbl>
            <c:dLbl>
              <c:idx val="1"/>
              <c:layout>
                <c:manualLayout>
                  <c:x val="0.10421189752496733"/>
                  <c:y val="5.87958607714016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78CB-4027-AE03-F1D1CCE98A5C}"/>
                </c:ext>
              </c:extLst>
            </c:dLbl>
            <c:dLbl>
              <c:idx val="2"/>
              <c:layout>
                <c:manualLayout>
                  <c:x val="5.9341176577851672E-2"/>
                  <c:y val="9.877704609595484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99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78CB-4027-AE03-F1D1CCE98A5C}"/>
                </c:ext>
              </c:extLst>
            </c:dLbl>
            <c:dLbl>
              <c:idx val="3"/>
              <c:layout>
                <c:manualLayout>
                  <c:x val="-3.5594334902667103E-3"/>
                  <c:y val="6.174065377293501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78CB-4027-AE03-F1D1CCE98A5C}"/>
                </c:ext>
              </c:extLst>
            </c:dLbl>
            <c:dLbl>
              <c:idx val="4"/>
              <c:layout>
                <c:manualLayout>
                  <c:x val="-8.6843247937472862E-2"/>
                  <c:y val="9.6425211665098778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78CB-4027-AE03-F1D1CCE98A5C}"/>
                </c:ext>
              </c:extLst>
            </c:dLbl>
            <c:dLbl>
              <c:idx val="5"/>
              <c:layout>
                <c:manualLayout>
                  <c:x val="-9.7151040010576187E-2"/>
                  <c:y val="8.466603951081844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5708B-6AF3-4473-955B-4900E9311218}" type="CATEGORYNAM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</a:t>
                    </a:r>
                    <a:fld id="{AE8D7447-3517-4B67-B291-27A2FFC5F2C7}" type="PERCENTAG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8CB-4027-AE03-F1D1CCE98A5C}"/>
                </c:ext>
              </c:extLst>
            </c:dLbl>
            <c:dLbl>
              <c:idx val="6"/>
              <c:layout>
                <c:manualLayout>
                  <c:x val="-0.21566073237805761"/>
                  <c:y val="2.11665098777046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78CB-4027-AE03-F1D1CCE98A5C}"/>
                </c:ext>
              </c:extLst>
            </c:dLbl>
            <c:dLbl>
              <c:idx val="7"/>
              <c:layout>
                <c:manualLayout>
                  <c:x val="-0.14199406685106611"/>
                  <c:y val="-6.260712883608270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F-78CB-4027-AE03-F1D1CCE98A5C}"/>
                </c:ext>
              </c:extLst>
            </c:dLbl>
            <c:dLbl>
              <c:idx val="8"/>
              <c:layout>
                <c:manualLayout>
                  <c:x val="-3.0395136778115502E-2"/>
                  <c:y val="-0.10348071495766707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2D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1-78CB-4027-AE03-F1D1CCE98A5C}"/>
                </c:ext>
              </c:extLst>
            </c:dLbl>
            <c:dLbl>
              <c:idx val="9"/>
              <c:layout>
                <c:manualLayout>
                  <c:x val="1.010971652859502E-2"/>
                  <c:y val="-6.9666520988733466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B37CE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3-78CB-4027-AE03-F1D1CCE98A5C}"/>
                </c:ext>
              </c:extLst>
            </c:dLbl>
            <c:dLbl>
              <c:idx val="10"/>
              <c:layout>
                <c:manualLayout>
                  <c:x val="-5.3553336228108268E-2"/>
                  <c:y val="-6.349952963311382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5-78CB-4027-AE03-F1D1CCE98A5C}"/>
                </c:ext>
              </c:extLst>
            </c:dLbl>
            <c:dLbl>
              <c:idx val="11"/>
              <c:layout>
                <c:manualLayout>
                  <c:x val="3.6184686640613639E-2"/>
                  <c:y val="-3.998118532455315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7-78CB-4027-AE03-F1D1CCE98A5C}"/>
                </c:ext>
              </c:extLst>
            </c:dLbl>
            <c:dLbl>
              <c:idx val="12"/>
              <c:layout>
                <c:manualLayout>
                  <c:x val="0.12895668522091244"/>
                  <c:y val="-4.317921719098376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67AF3E-7AF3-44DA-AC97-5D9A57FC1389}" type="CATEGORYNAM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0070C0"/>
                        </a:solidFill>
                      </a:rPr>
                      <a:t>
</a:t>
                    </a:r>
                    <a:fld id="{FEAD16F2-0FCB-4732-956E-E8FD71111884}" type="PERCENTAG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6186724021748158"/>
                      <c:h val="0.102722572425389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78CB-4027-AE03-F1D1CCE98A5C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Hoja1!$A$2:$A$14</c:f>
              <c:strCache>
                <c:ptCount val="13"/>
                <c:pt idx="0">
                  <c:v>Industria manufacturera</c:v>
                </c:pt>
                <c:pt idx="1">
                  <c:v>Suministro de nergía eleéctrica, gas, vapor y aire acondicionado</c:v>
                </c:pt>
                <c:pt idx="2">
                  <c:v>Construcción</c:v>
                </c:pt>
                <c:pt idx="3">
                  <c:v>Comercio al por mayor y menor, reparación vehículos de motor y motocicletas</c:v>
                </c:pt>
                <c:pt idx="4">
                  <c:v>Transporte y almacenamiento</c:v>
                </c:pt>
                <c:pt idx="5">
                  <c:v>Hostelería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sanitarias y de servicios sociales</c:v>
                </c:pt>
                <c:pt idx="11">
                  <c:v>Actividades artísticas, recreativas y de entrenimiento</c:v>
                </c:pt>
                <c:pt idx="12">
                  <c:v>Otros servicios y actividades</c:v>
                </c:pt>
              </c:strCache>
            </c:strRef>
          </c:cat>
          <c:val>
            <c:numRef>
              <c:f>Hoja1!$B$2:$B$14</c:f>
              <c:numCache>
                <c:formatCode>General</c:formatCode>
                <c:ptCount val="13"/>
                <c:pt idx="0">
                  <c:v>5</c:v>
                </c:pt>
                <c:pt idx="1">
                  <c:v>11</c:v>
                </c:pt>
                <c:pt idx="2">
                  <c:v>20</c:v>
                </c:pt>
                <c:pt idx="3">
                  <c:v>19</c:v>
                </c:pt>
                <c:pt idx="4">
                  <c:v>4</c:v>
                </c:pt>
                <c:pt idx="5">
                  <c:v>10</c:v>
                </c:pt>
                <c:pt idx="6">
                  <c:v>8</c:v>
                </c:pt>
                <c:pt idx="7">
                  <c:v>15</c:v>
                </c:pt>
                <c:pt idx="8">
                  <c:v>10</c:v>
                </c:pt>
                <c:pt idx="9">
                  <c:v>22</c:v>
                </c:pt>
                <c:pt idx="10">
                  <c:v>4</c:v>
                </c:pt>
                <c:pt idx="11">
                  <c:v>17</c:v>
                </c:pt>
                <c:pt idx="1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78CB-4027-AE03-F1D1CCE98A5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1"/>
          <c:order val="0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2DB-44C5-9196-D49266F4C6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2DB-44C5-9196-D49266F4C699}"/>
              </c:ext>
            </c:extLst>
          </c:dPt>
          <c:dPt>
            <c:idx val="2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2DB-44C5-9196-D49266F4C699}"/>
              </c:ext>
            </c:extLst>
          </c:dPt>
          <c:dLbls>
            <c:dLbl>
              <c:idx val="0"/>
              <c:layout>
                <c:manualLayout>
                  <c:x val="-3.7404497943032619E-2"/>
                  <c:y val="5.474311301397767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EACE58F-3641-476E-9FD6-3FDE56C2A41B}" type="CATEGORYNAME">
                      <a:rPr lang="en-US"/>
                      <a:pPr>
                        <a:defRPr>
                          <a:solidFill>
                            <a:srgbClr val="0070C0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83%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2DB-44C5-9196-D49266F4C699}"/>
                </c:ext>
              </c:extLst>
            </c:dLbl>
            <c:dLbl>
              <c:idx val="1"/>
              <c:layout>
                <c:manualLayout>
                  <c:x val="-0.12263525675937637"/>
                  <c:y val="-3.259438818971709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72DB-44C5-9196-D49266F4C699}"/>
                </c:ext>
              </c:extLst>
            </c:dLbl>
            <c:dLbl>
              <c:idx val="2"/>
              <c:layout>
                <c:manualLayout>
                  <c:x val="-3.1262211801484957E-3"/>
                  <c:y val="-6.585136406396989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72DB-44C5-9196-D49266F4C699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Hoja1!$A$2:$A$4</c:f>
              <c:strCache>
                <c:ptCount val="3"/>
                <c:pt idx="0">
                  <c:v>1 - 10 empleados</c:v>
                </c:pt>
                <c:pt idx="1">
                  <c:v>11 - 49 empleados</c:v>
                </c:pt>
                <c:pt idx="2">
                  <c:v>50 - 249 empleados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124</c:v>
                </c:pt>
                <c:pt idx="1">
                  <c:v>19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2DB-44C5-9196-D49266F4C699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F49-4B7E-89AE-549942916E7D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F49-4B7E-89AE-549942916E7D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F49-4B7E-89AE-549942916E7D}"/>
              </c:ext>
            </c:extLst>
          </c:dPt>
          <c:dPt>
            <c:idx val="3"/>
            <c:bubble3D val="0"/>
            <c:spPr>
              <a:solidFill>
                <a:srgbClr val="FF99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F49-4B7E-89AE-549942916E7D}"/>
              </c:ext>
            </c:extLst>
          </c:dPt>
          <c:dPt>
            <c:idx val="4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7F49-4B7E-89AE-549942916E7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7F49-4B7E-89AE-549942916E7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7F49-4B7E-89AE-549942916E7D}"/>
              </c:ext>
            </c:extLst>
          </c:dPt>
          <c:dPt>
            <c:idx val="7"/>
            <c:bubble3D val="0"/>
            <c:spPr>
              <a:solidFill>
                <a:srgbClr val="FF6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7F49-4B7E-89AE-549942916E7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7F49-4B7E-89AE-549942916E7D}"/>
              </c:ext>
            </c:extLst>
          </c:dPt>
          <c:dPt>
            <c:idx val="9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7F49-4B7E-89AE-549942916E7D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7F49-4B7E-89AE-549942916E7D}"/>
              </c:ext>
            </c:extLst>
          </c:dPt>
          <c:dPt>
            <c:idx val="1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7F49-4B7E-89AE-549942916E7D}"/>
              </c:ext>
            </c:extLst>
          </c:dPt>
          <c:dLbls>
            <c:dLbl>
              <c:idx val="0"/>
              <c:layout>
                <c:manualLayout>
                  <c:x val="4.8456428292301679E-2"/>
                  <c:y val="-5.775790549699631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7F49-4B7E-89AE-549942916E7D}"/>
                </c:ext>
              </c:extLst>
            </c:dLbl>
            <c:dLbl>
              <c:idx val="1"/>
              <c:layout>
                <c:manualLayout>
                  <c:x val="3.9077764751856078E-2"/>
                  <c:y val="-7.996237064910632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7F49-4B7E-89AE-549942916E7D}"/>
                </c:ext>
              </c:extLst>
            </c:dLbl>
            <c:dLbl>
              <c:idx val="2"/>
              <c:layout>
                <c:manualLayout>
                  <c:x val="-2.1120119712490773E-3"/>
                  <c:y val="-2.292545368998888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7F49-4B7E-89AE-549942916E7D}"/>
                </c:ext>
              </c:extLst>
            </c:dLbl>
            <c:dLbl>
              <c:idx val="3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F0AD7FD-4086-43A6-8CF9-B65A7A8749C4}" type="CATEGORYNAME">
                      <a:rPr lang="en-US" baseline="0">
                        <a:solidFill>
                          <a:srgbClr val="FF99FF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</a:t>
                    </a:r>
                    <a:fld id="{0AA941AB-021F-405F-B843-FA7007353B51}" type="PERCENTAGE">
                      <a:rPr lang="en-US" baseline="0">
                        <a:solidFill>
                          <a:srgbClr val="FF99FF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F49-4B7E-89AE-549942916E7D}"/>
                </c:ext>
              </c:extLst>
            </c:dLbl>
            <c:dLbl>
              <c:idx val="4"/>
              <c:layout>
                <c:manualLayout>
                  <c:x val="5.627203134562582E-2"/>
                  <c:y val="9.86388989711187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5708B-6AF3-4473-955B-4900E9311218}" type="CATEGORYNAME">
                      <a:rPr lang="en-US" baseline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pPr>
                        <a:defRPr>
                          <a:solidFill>
                            <a:schemeClr val="accent2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
</a:t>
                    </a:r>
                    <a:fld id="{AE8D7447-3517-4B67-B291-27A2FFC5F2C7}" type="PERCENTAGE">
                      <a:rPr lang="en-US" baseline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pPr>
                        <a:defRPr>
                          <a:solidFill>
                            <a:schemeClr val="accent2">
                              <a:lumMod val="50000"/>
                            </a:schemeClr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chemeClr val="accent2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F49-4B7E-89AE-549942916E7D}"/>
                </c:ext>
              </c:extLst>
            </c:dLbl>
            <c:dLbl>
              <c:idx val="5"/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7F49-4B7E-89AE-549942916E7D}"/>
                </c:ext>
              </c:extLst>
            </c:dLbl>
            <c:dLbl>
              <c:idx val="6"/>
              <c:layout>
                <c:manualLayout>
                  <c:x val="-2.3158199449992763E-2"/>
                  <c:y val="-6.114769520225776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7F49-4B7E-89AE-549942916E7D}"/>
                </c:ext>
              </c:extLst>
            </c:dLbl>
            <c:dLbl>
              <c:idx val="7"/>
              <c:layout>
                <c:manualLayout>
                  <c:x val="-2.186090720422865E-2"/>
                  <c:y val="-0.10729198302234808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F-7F49-4B7E-89AE-549942916E7D}"/>
                </c:ext>
              </c:extLst>
            </c:dLbl>
            <c:dLbl>
              <c:idx val="8"/>
              <c:layout>
                <c:manualLayout>
                  <c:x val="1.4473874656245477E-3"/>
                  <c:y val="-0.14816556914393228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1-7F49-4B7E-89AE-549942916E7D}"/>
                </c:ext>
              </c:extLst>
            </c:dLbl>
            <c:dLbl>
              <c:idx val="9"/>
              <c:layout>
                <c:manualLayout>
                  <c:x val="-3.3010349390216798E-2"/>
                  <c:y val="-5.085184554188487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3-7F49-4B7E-89AE-549942916E7D}"/>
                </c:ext>
              </c:extLst>
            </c:dLbl>
            <c:dLbl>
              <c:idx val="10"/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5-7F49-4B7E-89AE-549942916E7D}"/>
                </c:ext>
              </c:extLst>
            </c:dLbl>
            <c:dLbl>
              <c:idx val="11"/>
              <c:layout>
                <c:manualLayout>
                  <c:x val="0.12895668522091244"/>
                  <c:y val="-4.317921719098376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67AF3E-7AF3-44DA-AC97-5D9A57FC1389}" type="CATEGORYNAM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0070C0"/>
                        </a:solidFill>
                      </a:rPr>
                      <a:t>
</a:t>
                    </a:r>
                    <a:fld id="{FEAD16F2-0FCB-4732-956E-E8FD71111884}" type="PERCENTAG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6186724021748158"/>
                      <c:h val="0.102722572425389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7F49-4B7E-89AE-549942916E7D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entrenimiento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24</c:v>
                </c:pt>
                <c:pt idx="1">
                  <c:v>30</c:v>
                </c:pt>
                <c:pt idx="2">
                  <c:v>36</c:v>
                </c:pt>
                <c:pt idx="3">
                  <c:v>17</c:v>
                </c:pt>
                <c:pt idx="4">
                  <c:v>12</c:v>
                </c:pt>
                <c:pt idx="5">
                  <c:v>7</c:v>
                </c:pt>
                <c:pt idx="6">
                  <c:v>7</c:v>
                </c:pt>
                <c:pt idx="7">
                  <c:v>10</c:v>
                </c:pt>
                <c:pt idx="8">
                  <c:v>12</c:v>
                </c:pt>
                <c:pt idx="9">
                  <c:v>31</c:v>
                </c:pt>
                <c:pt idx="10">
                  <c:v>10</c:v>
                </c:pt>
                <c:pt idx="1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F49-4B7E-89AE-549942916E7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1"/>
          <c:order val="0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1"/>
          <c:order val="0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E00-4E8F-BB2C-B8EE21C8FD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E00-4E8F-BB2C-B8EE21C8FDC5}"/>
              </c:ext>
            </c:extLst>
          </c:dPt>
          <c:dPt>
            <c:idx val="2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E00-4E8F-BB2C-B8EE21C8FDC5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E00-4E8F-BB2C-B8EE21C8FDC5}"/>
              </c:ext>
            </c:extLst>
          </c:dPt>
          <c:dLbls>
            <c:dLbl>
              <c:idx val="0"/>
              <c:layout>
                <c:manualLayout>
                  <c:x val="-3.7404497943032619E-2"/>
                  <c:y val="5.474311301397767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EACE58F-3641-476E-9FD6-3FDE56C2A41B}" type="CATEGORYNAME">
                      <a:rPr lang="en-US"/>
                      <a:pPr>
                        <a:defRPr>
                          <a:solidFill>
                            <a:srgbClr val="0070C0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83%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E00-4E8F-BB2C-B8EE21C8FDC5}"/>
                </c:ext>
              </c:extLst>
            </c:dLbl>
            <c:dLbl>
              <c:idx val="1"/>
              <c:layout>
                <c:manualLayout>
                  <c:x val="-0.12263525675937637"/>
                  <c:y val="-3.259438818971709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DE00-4E8F-BB2C-B8EE21C8FDC5}"/>
                </c:ext>
              </c:extLst>
            </c:dLbl>
            <c:dLbl>
              <c:idx val="2"/>
              <c:layout>
                <c:manualLayout>
                  <c:x val="-3.1262211801484957E-3"/>
                  <c:y val="-6.585136406396989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DE00-4E8F-BB2C-B8EE21C8FDC5}"/>
                </c:ext>
              </c:extLst>
            </c:dLbl>
            <c:dLbl>
              <c:idx val="3"/>
              <c:layout>
                <c:manualLayout>
                  <c:x val="0.3563892145369284"/>
                  <c:y val="2.11665098777046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050231-2C63-4C52-8A59-76901F0E1C8A}" type="CATEGORYNAME">
                      <a:rPr lang="es-ES" baseline="0">
                        <a:solidFill>
                          <a:srgbClr val="92D05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92D050"/>
                        </a:solidFill>
                      </a:rPr>
                      <a:t>
y </a:t>
                    </a:r>
                    <a:r>
                      <a:rPr lang="es-ES" baseline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t>telecomunicación </a:t>
                    </a: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s-ES" baseline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t>1%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E00-4E8F-BB2C-B8EE21C8FDC5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Hoja1!$A$2:$A$5</c:f>
              <c:strCache>
                <c:ptCount val="4"/>
                <c:pt idx="0">
                  <c:v>1 - 10 empleados</c:v>
                </c:pt>
                <c:pt idx="1">
                  <c:v>11 - 49 empleados</c:v>
                </c:pt>
                <c:pt idx="2">
                  <c:v>50 - 249 empleados</c:v>
                </c:pt>
                <c:pt idx="3">
                  <c:v>Más de 250 empleados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168</c:v>
                </c:pt>
                <c:pt idx="1">
                  <c:v>27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E00-4E8F-BB2C-B8EE21C8FDC5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06345711345352"/>
          <c:y val="8.4789742298205198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B58-4C86-82A9-7F9CE310BB25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B58-4C86-82A9-7F9CE310BB25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B58-4C86-82A9-7F9CE310BB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4B58-4C86-82A9-7F9CE310BB25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4B58-4C86-82A9-7F9CE310BB25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4B58-4C86-82A9-7F9CE310BB25}"/>
              </c:ext>
            </c:extLst>
          </c:dPt>
          <c:dPt>
            <c:idx val="6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4B58-4C86-82A9-7F9CE310BB25}"/>
              </c:ext>
            </c:extLst>
          </c:dPt>
          <c:dPt>
            <c:idx val="7"/>
            <c:bubble3D val="0"/>
            <c:spPr>
              <a:solidFill>
                <a:srgbClr val="FF6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4B58-4C86-82A9-7F9CE310BB2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4B58-4C86-82A9-7F9CE310BB25}"/>
              </c:ext>
            </c:extLst>
          </c:dPt>
          <c:dPt>
            <c:idx val="9"/>
            <c:bubble3D val="0"/>
            <c:spPr>
              <a:solidFill>
                <a:srgbClr val="FF99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4B58-4C86-82A9-7F9CE310BB25}"/>
              </c:ext>
            </c:extLst>
          </c:dPt>
          <c:dPt>
            <c:idx val="1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4B58-4C86-82A9-7F9CE310BB25}"/>
              </c:ext>
            </c:extLst>
          </c:dPt>
          <c:dLbls>
            <c:dLbl>
              <c:idx val="0"/>
              <c:layout>
                <c:manualLayout>
                  <c:x val="0.1410892787337753"/>
                  <c:y val="2.220446515210996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4B58-4C86-82A9-7F9CE310BB25}"/>
                </c:ext>
              </c:extLst>
            </c:dLbl>
            <c:dLbl>
              <c:idx val="1"/>
              <c:layout>
                <c:manualLayout>
                  <c:x val="-1.8689647076790172E-2"/>
                  <c:y val="0.1952022577610536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4B58-4C86-82A9-7F9CE310BB25}"/>
                </c:ext>
              </c:extLst>
            </c:dLbl>
            <c:dLbl>
              <c:idx val="2"/>
              <c:layout>
                <c:manualLayout>
                  <c:x val="8.0389039515957161E-2"/>
                  <c:y val="2.41113028792379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4B58-4C86-82A9-7F9CE310BB25}"/>
                </c:ext>
              </c:extLst>
            </c:dLbl>
            <c:dLbl>
              <c:idx val="3"/>
              <c:layout>
                <c:manualLayout>
                  <c:x val="0.12302793457808656"/>
                  <c:y val="0.16933207902163688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4B58-4C86-82A9-7F9CE310BB25}"/>
                </c:ext>
              </c:extLst>
            </c:dLbl>
            <c:dLbl>
              <c:idx val="4"/>
              <c:layout>
                <c:manualLayout>
                  <c:x val="-3.2018604057471554E-2"/>
                  <c:y val="0.1928504233301976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5708B-6AF3-4473-955B-4900E9311218}" type="CATEGORYNAM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rgbClr val="FFC000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rgbClr val="FFC000"/>
                        </a:solidFill>
                      </a:rPr>
                      <a:t>
</a:t>
                    </a:r>
                    <a:fld id="{AE8D7447-3517-4B67-B291-27A2FFC5F2C7}" type="PERCENTAG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rgbClr val="FFC000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rgbClr val="FFC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B58-4C86-82A9-7F9CE310BB25}"/>
                </c:ext>
              </c:extLst>
            </c:dLbl>
            <c:dLbl>
              <c:idx val="5"/>
              <c:layout>
                <c:manualLayout>
                  <c:x val="-5.0658561296859167E-2"/>
                  <c:y val="0.1011288805268109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2D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4B58-4C86-82A9-7F9CE310BB25}"/>
                </c:ext>
              </c:extLst>
            </c:dLbl>
            <c:dLbl>
              <c:idx val="6"/>
              <c:layout>
                <c:manualLayout>
                  <c:x val="-8.6843247937472903E-3"/>
                  <c:y val="-0.16462841015992474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4B58-4C86-82A9-7F9CE310BB25}"/>
                </c:ext>
              </c:extLst>
            </c:dLbl>
            <c:dLbl>
              <c:idx val="7"/>
              <c:layout>
                <c:manualLayout>
                  <c:x val="-1.172919494485682E-2"/>
                  <c:y val="-0.1002364797297798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F-4B58-4C86-82A9-7F9CE310BB25}"/>
                </c:ext>
              </c:extLst>
            </c:dLbl>
            <c:dLbl>
              <c:idx val="8"/>
              <c:layout>
                <c:manualLayout>
                  <c:x val="-1.1579099724996381E-2"/>
                  <c:y val="-9.6425211665098778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1-4B58-4C86-82A9-7F9CE310BB25}"/>
                </c:ext>
              </c:extLst>
            </c:dLbl>
            <c:dLbl>
              <c:idx val="9"/>
              <c:layout>
                <c:manualLayout>
                  <c:x val="0.14785997494993977"/>
                  <c:y val="-5.790734883445308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99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3-4B58-4C86-82A9-7F9CE310BB25}"/>
                </c:ext>
              </c:extLst>
            </c:dLbl>
            <c:dLbl>
              <c:idx val="10"/>
              <c:layout>
                <c:manualLayout>
                  <c:x val="0.31422229136251584"/>
                  <c:y val="-1.730903845156702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67AF3E-7AF3-44DA-AC97-5D9A57FC1389}" type="CATEGORYNAM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0070C0"/>
                        </a:solidFill>
                      </a:rPr>
                      <a:t>
</a:t>
                    </a:r>
                    <a:fld id="{FEAD16F2-0FCB-4732-956E-E8FD71111884}" type="PERCENTAG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6186724021748158"/>
                      <c:h val="0.102722572425389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4B58-4C86-82A9-7F9CE310BB25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Hoja1!$A$2:$A$12</c:f>
              <c:strCache>
                <c:ptCount val="11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Otros servicios y actividades</c:v>
                </c:pt>
              </c:strCache>
            </c:strRef>
          </c:cat>
          <c:val>
            <c:numRef>
              <c:f>Hoja1!$B$2:$B$12</c:f>
              <c:numCache>
                <c:formatCode>General</c:formatCode>
                <c:ptCount val="11"/>
                <c:pt idx="0">
                  <c:v>52</c:v>
                </c:pt>
                <c:pt idx="1">
                  <c:v>96</c:v>
                </c:pt>
                <c:pt idx="2">
                  <c:v>105</c:v>
                </c:pt>
                <c:pt idx="3">
                  <c:v>10</c:v>
                </c:pt>
                <c:pt idx="4">
                  <c:v>22</c:v>
                </c:pt>
                <c:pt idx="5">
                  <c:v>8</c:v>
                </c:pt>
                <c:pt idx="6">
                  <c:v>6</c:v>
                </c:pt>
                <c:pt idx="7">
                  <c:v>41</c:v>
                </c:pt>
                <c:pt idx="8">
                  <c:v>19</c:v>
                </c:pt>
                <c:pt idx="9">
                  <c:v>18</c:v>
                </c:pt>
                <c:pt idx="1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B58-4C86-82A9-7F9CE310BB25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1"/>
          <c:order val="0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302-4F70-8F05-519B0F0D5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302-4F70-8F05-519B0F0D5392}"/>
              </c:ext>
            </c:extLst>
          </c:dPt>
          <c:dPt>
            <c:idx val="2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302-4F70-8F05-519B0F0D5392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5302-4F70-8F05-519B0F0D5392}"/>
              </c:ext>
            </c:extLst>
          </c:dPt>
          <c:dLbls>
            <c:dLbl>
              <c:idx val="0"/>
              <c:layout>
                <c:manualLayout>
                  <c:x val="-3.7404497943032619E-2"/>
                  <c:y val="5.474311301397767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EACE58F-3641-476E-9FD6-3FDE56C2A41B}" type="CATEGORYNAME">
                      <a:rPr lang="en-US"/>
                      <a:pPr>
                        <a:defRPr>
                          <a:solidFill>
                            <a:srgbClr val="0070C0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74%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302-4F70-8F05-519B0F0D5392}"/>
                </c:ext>
              </c:extLst>
            </c:dLbl>
            <c:dLbl>
              <c:idx val="1"/>
              <c:layout>
                <c:manualLayout>
                  <c:x val="-0.12263525675937637"/>
                  <c:y val="-3.259438818971709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5302-4F70-8F05-519B0F0D5392}"/>
                </c:ext>
              </c:extLst>
            </c:dLbl>
            <c:dLbl>
              <c:idx val="2"/>
              <c:layout>
                <c:manualLayout>
                  <c:x val="-3.1262211801484957E-3"/>
                  <c:y val="-6.585136406396989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5302-4F70-8F05-519B0F0D5392}"/>
                </c:ext>
              </c:extLst>
            </c:dLbl>
            <c:dLbl>
              <c:idx val="3"/>
              <c:layout>
                <c:manualLayout>
                  <c:x val="0.3563892145369284"/>
                  <c:y val="2.11665098777046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050231-2C63-4C52-8A59-76901F0E1C8A}" type="CATEGORYNAME">
                      <a:rPr lang="es-ES" baseline="0">
                        <a:solidFill>
                          <a:srgbClr val="92D05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92D050"/>
                        </a:solidFill>
                      </a:rPr>
                      <a:t>
y </a:t>
                    </a:r>
                    <a:r>
                      <a:rPr lang="es-ES" baseline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t>telecomunicación1%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302-4F70-8F05-519B0F0D5392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Hoja1!$A$2:$A$5</c:f>
              <c:strCache>
                <c:ptCount val="4"/>
                <c:pt idx="0">
                  <c:v>1 - 10 empleados</c:v>
                </c:pt>
                <c:pt idx="1">
                  <c:v>11 - 49 empleados</c:v>
                </c:pt>
                <c:pt idx="2">
                  <c:v>50 - 249 empleados</c:v>
                </c:pt>
                <c:pt idx="3">
                  <c:v>Más de 250 empleados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1150</c:v>
                </c:pt>
                <c:pt idx="1">
                  <c:v>312</c:v>
                </c:pt>
                <c:pt idx="2">
                  <c:v>73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302-4F70-8F05-519B0F0D539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695-4A1C-BFEE-C5A5D7C2A7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695-4A1C-BFEE-C5A5D7C2A7AC}"/>
              </c:ext>
            </c:extLst>
          </c:dPt>
          <c:dPt>
            <c:idx val="2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695-4A1C-BFEE-C5A5D7C2A7AC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3695-4A1C-BFEE-C5A5D7C2A7AC}"/>
              </c:ext>
            </c:extLst>
          </c:dPt>
          <c:dLbls>
            <c:dLbl>
              <c:idx val="0"/>
              <c:layout>
                <c:manualLayout>
                  <c:x val="-3.7404497943032619E-2"/>
                  <c:y val="5.474311301397767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EACE58F-3641-476E-9FD6-3FDE56C2A41B}" type="CATEGORYNAME">
                      <a:rPr lang="en-US"/>
                      <a:pPr>
                        <a:defRPr>
                          <a:solidFill>
                            <a:srgbClr val="0070C0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86%</a:t>
                    </a:r>
                  </a:p>
                  <a:p>
                    <a:pPr>
                      <a:defRPr>
                        <a:solidFill>
                          <a:srgbClr val="0070C0"/>
                        </a:solidFill>
                      </a:defRPr>
                    </a:pPr>
                    <a:endParaRPr lang="es-ES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695-4A1C-BFEE-C5A5D7C2A7AC}"/>
                </c:ext>
              </c:extLst>
            </c:dLbl>
            <c:dLbl>
              <c:idx val="1"/>
              <c:layout>
                <c:manualLayout>
                  <c:x val="-0.12263525675937637"/>
                  <c:y val="-3.259438818971709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3695-4A1C-BFEE-C5A5D7C2A7AC}"/>
                </c:ext>
              </c:extLst>
            </c:dLbl>
            <c:dLbl>
              <c:idx val="2"/>
              <c:layout>
                <c:manualLayout>
                  <c:x val="-3.1262211801484957E-3"/>
                  <c:y val="-6.585136406396989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3695-4A1C-BFEE-C5A5D7C2A7AC}"/>
                </c:ext>
              </c:extLst>
            </c:dLbl>
            <c:dLbl>
              <c:idx val="3"/>
              <c:layout>
                <c:manualLayout>
                  <c:x val="0.3563892145369284"/>
                  <c:y val="2.11665098777046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050231-2C63-4C52-8A59-76901F0E1C8A}" type="CATEGORYNAME">
                      <a:rPr lang="es-ES" baseline="0">
                        <a:solidFill>
                          <a:srgbClr val="92D05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92D050"/>
                        </a:solidFill>
                      </a:rPr>
                      <a:t>
y </a:t>
                    </a:r>
                    <a:r>
                      <a:rPr lang="es-ES" baseline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t>telecomunicación </a:t>
                    </a: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s-ES" baseline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t>1%</a:t>
                    </a: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695-4A1C-BFEE-C5A5D7C2A7AC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Hoja1!$A$2:$A$5</c:f>
              <c:strCache>
                <c:ptCount val="4"/>
                <c:pt idx="0">
                  <c:v>1 - 10 empleados</c:v>
                </c:pt>
                <c:pt idx="1">
                  <c:v>11 - 49 empleados</c:v>
                </c:pt>
                <c:pt idx="2">
                  <c:v>50 - 249 empleados</c:v>
                </c:pt>
                <c:pt idx="3">
                  <c:v>Más de 250 empleados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349</c:v>
                </c:pt>
                <c:pt idx="1">
                  <c:v>46</c:v>
                </c:pt>
                <c:pt idx="2">
                  <c:v>6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695-4A1C-BFEE-C5A5D7C2A7A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rgbClr val="9933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A1E2-4F4C-B7A0-9061F2B71A4D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A1E2-4F4C-B7A0-9061F2B71A4D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A1E2-4F4C-B7A0-9061F2B71A4D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A1E2-4F4C-B7A0-9061F2B71A4D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A1E2-4F4C-B7A0-9061F2B71A4D}"/>
              </c:ext>
            </c:extLst>
          </c:dPt>
          <c:dPt>
            <c:idx val="5"/>
            <c:bubble3D val="0"/>
            <c:spPr>
              <a:solidFill>
                <a:srgbClr val="FF66F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A1E2-4F4C-B7A0-9061F2B71A4D}"/>
              </c:ext>
            </c:extLst>
          </c:dPt>
          <c:dPt>
            <c:idx val="6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chemeClr val="accent6">
                    <a:lumMod val="40000"/>
                    <a:lumOff val="6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A1E2-4F4C-B7A0-9061F2B71A4D}"/>
              </c:ext>
            </c:extLst>
          </c:dPt>
          <c:dPt>
            <c:idx val="7"/>
            <c:bubble3D val="0"/>
            <c:spPr>
              <a:solidFill>
                <a:srgbClr val="FF6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A1E2-4F4C-B7A0-9061F2B71A4D}"/>
              </c:ext>
            </c:extLst>
          </c:dPt>
          <c:dPt>
            <c:idx val="8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A1E2-4F4C-B7A0-9061F2B71A4D}"/>
              </c:ext>
            </c:extLst>
          </c:dPt>
          <c:dPt>
            <c:idx val="9"/>
            <c:bubble3D val="0"/>
            <c:spPr>
              <a:solidFill>
                <a:srgbClr val="B37CE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A1E2-4F4C-B7A0-9061F2B71A4D}"/>
              </c:ext>
            </c:extLst>
          </c:dPt>
          <c:dPt>
            <c:idx val="1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A1E2-4F4C-B7A0-9061F2B71A4D}"/>
              </c:ext>
            </c:extLst>
          </c:dPt>
          <c:dPt>
            <c:idx val="1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A1E2-4F4C-B7A0-9061F2B71A4D}"/>
              </c:ext>
            </c:extLst>
          </c:dPt>
          <c:dLbls>
            <c:dLbl>
              <c:idx val="0"/>
              <c:layout>
                <c:manualLayout>
                  <c:x val="4.8456428292301679E-2"/>
                  <c:y val="-5.775790549699631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9933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A1E2-4F4C-B7A0-9061F2B71A4D}"/>
                </c:ext>
              </c:extLst>
            </c:dLbl>
            <c:dLbl>
              <c:idx val="1"/>
              <c:layout>
                <c:manualLayout>
                  <c:x val="1.0603537779662147E-2"/>
                  <c:y val="-8.231420507996237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A1E2-4F4C-B7A0-9061F2B71A4D}"/>
                </c:ext>
              </c:extLst>
            </c:dLbl>
            <c:dLbl>
              <c:idx val="2"/>
              <c:layout>
                <c:manualLayout>
                  <c:x val="0.48855230482207962"/>
                  <c:y val="-2.2925385737883424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A1E2-4F4C-B7A0-9061F2B71A4D}"/>
                </c:ext>
              </c:extLst>
            </c:dLbl>
            <c:dLbl>
              <c:idx val="3"/>
              <c:layout>
                <c:manualLayout>
                  <c:x val="7.9320821979319459E-2"/>
                  <c:y val="0.22166854319597631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rgbClr val="66CCF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519255C-2AC5-4A83-A420-F2A1CD2E8B2D}" type="CATEGORYNAM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rgbClr val="66CCFF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
</a:t>
                    </a:r>
                    <a:fld id="{8D9C781B-53E4-4AAC-9228-DAADE07F7A82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rgbClr val="66CCFF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66CC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1E2-4F4C-B7A0-9061F2B71A4D}"/>
                </c:ext>
              </c:extLst>
            </c:dLbl>
            <c:dLbl>
              <c:idx val="4"/>
              <c:layout>
                <c:manualLayout>
                  <c:x val="-4.6492478713717027E-2"/>
                  <c:y val="0.1716839134524929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5708B-6AF3-4473-955B-4900E9311218}" type="CATEGORYNAM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/>
                      <a:t>
</a:t>
                    </a:r>
                    <a:fld id="{AE8D7447-3517-4B67-B291-27A2FFC5F2C7}" type="PERCENTAGE">
                      <a:rPr lang="en-US" baseline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1E2-4F4C-B7A0-9061F2B71A4D}"/>
                </c:ext>
              </c:extLst>
            </c:dLbl>
            <c:dLbl>
              <c:idx val="5"/>
              <c:layout>
                <c:manualLayout>
                  <c:x val="-4.6027947114513419E-2"/>
                  <c:y val="0.16227657572906859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A1E2-4F4C-B7A0-9061F2B71A4D}"/>
                </c:ext>
              </c:extLst>
            </c:dLbl>
            <c:dLbl>
              <c:idx val="6"/>
              <c:layout>
                <c:manualLayout>
                  <c:x val="3.1262429582320445E-3"/>
                  <c:y val="4.3807082910496528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D199CD-F91D-429E-9368-F45532F4453F}" type="CATEGORYNAME">
                      <a:rPr lang="es-ES" baseline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6">
                              <a:lumMod val="75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t>
</a:t>
                    </a:r>
                    <a:fld id="{3D80CC06-5C11-4AB9-AF83-08DFB9486395}" type="PERCENTAGE">
                      <a:rPr lang="es-ES" baseline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6">
                              <a:lumMod val="75000"/>
                            </a:schemeClr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chemeClr val="accent6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A1E2-4F4C-B7A0-9061F2B71A4D}"/>
                </c:ext>
              </c:extLst>
            </c:dLbl>
            <c:dLbl>
              <c:idx val="7"/>
              <c:layout>
                <c:manualLayout>
                  <c:x val="-1.0281821454615947E-2"/>
                  <c:y val="-1.321860578810527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F-A1E2-4F4C-B7A0-9061F2B71A4D}"/>
                </c:ext>
              </c:extLst>
            </c:dLbl>
            <c:dLbl>
              <c:idx val="8"/>
              <c:layout>
                <c:manualLayout>
                  <c:x val="-9.6180720571022851E-2"/>
                  <c:y val="-4.077895719290967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C04D743-18BE-4755-8DC8-6ABFC365B47F}" type="CATEGORYNAME">
                      <a:rPr lang="es-ES" baseline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chemeClr val="bg1">
                            <a:lumMod val="75000"/>
                          </a:schemeClr>
                        </a:solidFill>
                      </a:rPr>
                      <a:t>
</a:t>
                    </a:r>
                    <a:fld id="{2D87DB9C-DCA9-4702-ACAF-CF8888D813AA}" type="PERCENTAGE">
                      <a:rPr lang="es-ES" baseline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chemeClr val="bg1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A1E2-4F4C-B7A0-9061F2B71A4D}"/>
                </c:ext>
              </c:extLst>
            </c:dLbl>
            <c:dLbl>
              <c:idx val="9"/>
              <c:layout>
                <c:manualLayout>
                  <c:x val="-4.1157089406377396E-3"/>
                  <c:y val="-9.5536699728150168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B37CE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3-A1E2-4F4C-B7A0-9061F2B71A4D}"/>
                </c:ext>
              </c:extLst>
            </c:dLbl>
            <c:dLbl>
              <c:idx val="10"/>
              <c:layout>
                <c:manualLayout>
                  <c:x val="0.12117470878450229"/>
                  <c:y val="-4.233301975540922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B4CC079-EECF-4F6D-9DA5-323A0FE43A87}" type="CATEGORYNAM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rgbClr val="FFC000"/>
                        </a:solidFill>
                      </a:rPr>
                      <a:t>
</a:t>
                    </a:r>
                    <a:fld id="{957976A5-B551-45C8-8920-CC0B31685DA2}" type="PERCENTAGE">
                      <a:rPr lang="en-US" baseline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rgbClr val="FFC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A1E2-4F4C-B7A0-9061F2B71A4D}"/>
                </c:ext>
              </c:extLst>
            </c:dLbl>
            <c:dLbl>
              <c:idx val="11"/>
              <c:layout>
                <c:manualLayout>
                  <c:x val="0.27659021725627764"/>
                  <c:y val="-3.377187946755950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67AF3E-7AF3-44DA-AC97-5D9A57FC1389}" type="CATEGORYNAM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s-ES" baseline="0" dirty="0">
                        <a:solidFill>
                          <a:srgbClr val="0070C0"/>
                        </a:solidFill>
                      </a:rPr>
                      <a:t>
</a:t>
                    </a:r>
                    <a:fld id="{FEAD16F2-0FCB-4732-956E-E8FD71111884}" type="PERCENTAGE">
                      <a:rPr lang="es-ES" baseline="0">
                        <a:solidFill>
                          <a:srgbClr val="0070C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s-ES" baseline="0" dirty="0">
                      <a:solidFill>
                        <a:srgbClr val="0070C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6186724021748158"/>
                      <c:h val="0.102722572425389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A1E2-4F4C-B7A0-9061F2B71A4D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114</c:v>
                </c:pt>
                <c:pt idx="1">
                  <c:v>96</c:v>
                </c:pt>
                <c:pt idx="2">
                  <c:v>144</c:v>
                </c:pt>
                <c:pt idx="3">
                  <c:v>14</c:v>
                </c:pt>
                <c:pt idx="4">
                  <c:v>24</c:v>
                </c:pt>
                <c:pt idx="5">
                  <c:v>7</c:v>
                </c:pt>
                <c:pt idx="6">
                  <c:v>10</c:v>
                </c:pt>
                <c:pt idx="7">
                  <c:v>38</c:v>
                </c:pt>
                <c:pt idx="8">
                  <c:v>14</c:v>
                </c:pt>
                <c:pt idx="9">
                  <c:v>31</c:v>
                </c:pt>
                <c:pt idx="10">
                  <c:v>7</c:v>
                </c:pt>
                <c:pt idx="11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A1E2-4F4C-B7A0-9061F2B71A4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81857404810703"/>
          <c:y val="8.4789667249040662E-2"/>
          <c:w val="0.70853896687571583"/>
          <c:h val="0.83042066550191862"/>
        </c:manualLayout>
      </c:layout>
      <c:pie3DChart>
        <c:varyColors val="1"/>
        <c:ser>
          <c:idx val="1"/>
          <c:order val="0"/>
          <c:tx>
            <c:strRef>
              <c:f>Hoja1!$C$1</c:f>
              <c:strCache>
                <c:ptCount val="1"/>
                <c:pt idx="0">
                  <c:v>Columna2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A-F6AF-4DC3-9543-AA99E29BD2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C-F6AF-4DC3-9543-AA99E29BD2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E-F6AF-4DC3-9543-AA99E29BD2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0-F6AF-4DC3-9543-AA99E29BD2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2-F6AF-4DC3-9543-AA99E29BD2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4-F6AF-4DC3-9543-AA99E29BD27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6-F6AF-4DC3-9543-AA99E29BD27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8-F6AF-4DC3-9543-AA99E29BD27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A-F6AF-4DC3-9543-AA99E29BD27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C-F6AF-4DC3-9543-AA99E29BD27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2E-F6AF-4DC3-9543-AA99E29BD27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30-F6AF-4DC3-9543-AA99E29BD27F}"/>
              </c:ext>
            </c:extLst>
          </c:dPt>
          <c:cat>
            <c:strRef>
              <c:f>Hoja1!$A$2:$A$13</c:f>
              <c:strCache>
                <c:ptCount val="12"/>
                <c:pt idx="0">
                  <c:v>Industria manufacturera</c:v>
                </c:pt>
                <c:pt idx="1">
                  <c:v>Construcción</c:v>
                </c:pt>
                <c:pt idx="2">
                  <c:v>Comercio al por mayor y menor, reparación vehículos de motor y motocicletas</c:v>
                </c:pt>
                <c:pt idx="3">
                  <c:v>Transporte y almacenamiento</c:v>
                </c:pt>
                <c:pt idx="4">
                  <c:v>Hostelería</c:v>
                </c:pt>
                <c:pt idx="5">
                  <c:v>Información y comunicaciones</c:v>
                </c:pt>
                <c:pt idx="6">
                  <c:v>Actividades financieras y de seguros</c:v>
                </c:pt>
                <c:pt idx="7">
                  <c:v>Actividades inmobiliarias</c:v>
                </c:pt>
                <c:pt idx="8">
                  <c:v>Actividades profesionales, científicas y técnicas</c:v>
                </c:pt>
                <c:pt idx="9">
                  <c:v>Actividades administrativas y servicios auxiliares</c:v>
                </c:pt>
                <c:pt idx="10">
                  <c:v>Actividades artísticas, recreativas y de entrenimineto</c:v>
                </c:pt>
                <c:pt idx="11">
                  <c:v>Otros servicios y actividades</c:v>
                </c:pt>
              </c:strCache>
            </c:strRef>
          </c:cat>
          <c:val>
            <c:numRef>
              <c:f>Hoja1!$C$2:$C$13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31-F6AF-4DC3-9543-AA99E29BD27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81D8B-FF8D-4670-9E2E-F7491239B3E4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A3B9D-FC45-4BC0-AD72-1B0B0099B6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943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A3B9D-FC45-4BC0-AD72-1B0B0099B6E6}" type="slidenum">
              <a:rPr lang="es-ES" smtClean="0"/>
              <a:t>103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8051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A3B9D-FC45-4BC0-AD72-1B0B0099B6E6}" type="slidenum">
              <a:rPr lang="es-ES" smtClean="0"/>
              <a:t>117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7379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70B592-6D18-9E6C-3124-1DA868F16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F04A77E-FE8C-FBD2-2FC9-9AA7544711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05F35D-4C26-3ED6-D1B4-B457109DF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417091-16AE-1B93-ED06-135039F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0A1437-0710-0C0D-9B7A-9D0F2D6B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48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9A1BA0-06F9-49CF-C1ED-ED48A5A0F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FD6243-B288-274A-869B-22D15AFC71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3E55F7-C981-2670-17B9-D0DE7C4F0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AE129-672F-4BFD-137D-03FDDACE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92BD3B-8DC2-C312-E381-C16985334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4240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A7139C-5D1B-64DD-CA92-D647833F82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37F010-D975-FD9B-E1ED-F6AE70B91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F90C0D-5A99-A785-5D98-CB96CFAC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B97682-E443-8195-1485-256EDE50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818DBC-A90B-3922-1A89-462B5AEE4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48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1B58E-30CE-F3D2-C042-AC1C272C9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56CCAC-4E5F-B1E1-FC4E-2A7F7DDE2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35D543-445A-6ED0-A631-84548F4A2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C06606-30A4-502A-CC40-9913260F5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94A9BB-BDC0-66C6-0479-3D133DFE4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056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E17539-32C4-96E9-96BF-6FFC4703F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45D057-B33D-1E8C-A470-91D103A32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C5C986-AF72-C765-F91E-0B94BC12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62A5AE-B26B-4A87-1C13-D403B8A06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2EC85B-3573-4A87-39AF-4F167187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3528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CD198-1EFA-A2A8-CD8E-527D83A4A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6E29D6-3DD3-408F-B1D9-B9F92A70FB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EF8399-693D-D6C8-C488-FA96C1D76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393AB6-4827-F3B1-181B-B839C0DCB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4491045-9D5E-4D62-1C0F-296D7D93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FF3236-8EFF-E8B8-902D-D0C8C871D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686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2D1CB6-355D-7649-321C-A2A90D89C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98848D-11B7-A242-EB2B-8EC130BE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31B510-BD37-FADC-F854-114426A69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D56718-6511-9F6F-6DF0-B92EF28682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33F358-79AC-73FD-AAAB-43F616F8C6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8081237-31D1-A324-4F5F-25DA80CE0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5CBD8CC-9DE2-3E75-5A81-D9322AB5B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39D6C70-FB3F-DE0E-5A20-85CFC5C8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958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64EC7D-3221-E437-92E0-97D480759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52AF599-E3CB-FE3D-18AC-E066040CC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3EFD62C-BFBC-FF47-280C-7C8840260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7AAE6C-892A-5DAB-5C30-8544C9F5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981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4F53AD7-B592-FF0B-ED2A-CA7F1A46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4DF483C-F2CA-5F07-528B-945D7D4D8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090D38-85AA-6343-1850-33D4CB9CB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905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42EB7-7CC2-52EF-441E-AAFD9C4C4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C0C6AC-105A-7A4C-C0BA-D3C538D13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FC49A8-BADC-2648-22D4-47E84256F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864D59-5F82-3D64-6B77-661375B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9B3516-56D6-9366-25BF-111960CBF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157BDD-7E84-8360-1560-87E84B2D8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693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DBDB1-0AB4-759A-8E89-AB26B5C8B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52D66BF-744A-4372-5DAA-ABA70CF79A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2E68513-5DA5-1D7F-5F1C-F9D772232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0B5B88-5DDC-038E-C66E-48233E29D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3E1DF5D-9D05-B839-4C84-F138E47C8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ECEC11D-E4B2-5221-6488-85F053C0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41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15AAB24-5A27-8AB3-905E-FEC19F221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8DB7B7-DC20-8BEC-5D48-4E039AF27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FE7A1B-538D-E5D3-D43A-57C271CFC1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59777A-1CA5-4D72-9CFE-E75CBD49B952}" type="datetimeFigureOut">
              <a:rPr lang="es-ES" smtClean="0"/>
              <a:t>20/05/2025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AAE841-A55A-C3E1-3B72-3F1CD7D70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303692-2792-76E1-082F-88A06AB8B0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6C3A17-F4F3-40B7-B300-6DE70EFB2D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28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9.xml"/><Relationship Id="rId5" Type="http://schemas.openxmlformats.org/officeDocument/2006/relationships/chart" Target="../charts/chart38.xml"/><Relationship Id="rId4" Type="http://schemas.openxmlformats.org/officeDocument/2006/relationships/image" Target="../media/image43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chart" Target="../charts/chart44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3.xml"/><Relationship Id="rId5" Type="http://schemas.openxmlformats.org/officeDocument/2006/relationships/chart" Target="../charts/chart42.xml"/><Relationship Id="rId4" Type="http://schemas.openxmlformats.org/officeDocument/2006/relationships/chart" Target="../charts/chart4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7.xml"/><Relationship Id="rId5" Type="http://schemas.openxmlformats.org/officeDocument/2006/relationships/chart" Target="../charts/chart46.xml"/><Relationship Id="rId4" Type="http://schemas.openxmlformats.org/officeDocument/2006/relationships/image" Target="../media/image4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1.xml"/><Relationship Id="rId5" Type="http://schemas.openxmlformats.org/officeDocument/2006/relationships/chart" Target="../charts/chart50.xml"/><Relationship Id="rId4" Type="http://schemas.openxmlformats.org/officeDocument/2006/relationships/chart" Target="../charts/chart49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chart" Target="../charts/chart36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5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magen que contiene tabla&#10;&#10;Descripción generada automáticamente">
            <a:extLst>
              <a:ext uri="{FF2B5EF4-FFF2-40B4-BE49-F238E27FC236}">
                <a16:creationId xmlns:a16="http://schemas.microsoft.com/office/drawing/2014/main" id="{FBD16A8E-F51F-5ADB-095D-8C179629F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2" b="592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983CDD-8304-AB45-8BFC-246CE403D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CENSOS SECTORIALES DE INTERÉS</a:t>
            </a:r>
          </a:p>
        </p:txBody>
      </p:sp>
      <p:cxnSp>
        <p:nvCxnSpPr>
          <p:cNvPr id="26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598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53C9885-9A1D-E83C-EB8D-634F8DF37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5440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3665DC7-6148-43D9-D389-A056454CE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6444"/>
            <a:ext cx="12192000" cy="566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0121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101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B66258F-AADE-D6CE-D879-BD8C795A3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6444"/>
            <a:ext cx="12192000" cy="566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6499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102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0BD41DD-538F-CCA3-058B-47DDB7852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3894"/>
            <a:ext cx="12192000" cy="623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697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103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287084" y="1076438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3212614" y="213828"/>
            <a:ext cx="5585285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3600" b="1" dirty="0">
                <a:latin typeface="+mj-lt"/>
                <a:ea typeface="+mj-ea"/>
                <a:cs typeface="+mj-cs"/>
              </a:rPr>
              <a:t>Polígono son OMS por actividades.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/>
        </p:nvGraphicFramePr>
        <p:xfrm>
          <a:off x="1618041" y="1076438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792966"/>
              </p:ext>
            </p:extLst>
          </p:nvPr>
        </p:nvGraphicFramePr>
        <p:xfrm>
          <a:off x="1708784" y="1198937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1283224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104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257787" y="288638"/>
            <a:ext cx="7676424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Número de empleados de las empresas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/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/>
        </p:nvGraphicFramePr>
        <p:xfrm>
          <a:off x="1942844" y="148320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/>
        </p:nvGraphicFramePr>
        <p:xfrm>
          <a:off x="2033586" y="142626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12429"/>
              </p:ext>
            </p:extLst>
          </p:nvPr>
        </p:nvGraphicFramePr>
        <p:xfrm>
          <a:off x="2066160" y="136932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4934504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5" b="78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Otros polígonos de interés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60293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952228" y="743447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Polígono Son </a:t>
            </a:r>
            <a:r>
              <a:rPr lang="es-ES" sz="5200" dirty="0">
                <a:solidFill>
                  <a:prstClr val="black"/>
                </a:solidFill>
                <a:latin typeface="Aptos Display" panose="02110004020202020204"/>
              </a:rPr>
              <a:t>Bugadelles</a:t>
            </a:r>
            <a:endParaRPr kumimoji="0" lang="es-ES" sz="5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7682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107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4FD94D8-97E5-0FFC-E8FA-6D3BC1212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583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C670F53-5D6B-F9CA-E021-A42A31D04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0718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109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894C448-A272-3AB8-B210-1C52E41DD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32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3FFA4A-2ECE-16AA-F68C-5828F403D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5531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76A2DC-3E1E-60EC-FE32-54AFAD4C8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3605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111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3830A3C-E62D-61D1-284F-9814BB9F1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1549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112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4B7DB68-6C9B-544E-468C-876E53F61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3027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113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658828-A55D-73EF-B92C-258DE8F94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686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114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431CF15-E567-392D-45D1-1ECA121B7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9995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115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3612443-4157-0865-D723-A5693A2E5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359"/>
            <a:ext cx="12192000" cy="60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35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D53A4EC-265A-D598-440E-4267C93AC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179"/>
            <a:ext cx="12192000" cy="652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0417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117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287084" y="1076438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1481328" y="213828"/>
            <a:ext cx="11448288" cy="515152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Poligono</a:t>
            </a:r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Son </a:t>
            </a:r>
            <a:r>
              <a:rPr lang="es-ES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Bugadelles</a:t>
            </a:r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por las Actividades de las empresas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/>
        </p:nvGraphicFramePr>
        <p:xfrm>
          <a:off x="1618041" y="1076438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2671302"/>
              </p:ext>
            </p:extLst>
          </p:nvPr>
        </p:nvGraphicFramePr>
        <p:xfrm>
          <a:off x="1708785" y="728980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86709319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118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257787" y="288638"/>
            <a:ext cx="7676424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+mj-lt"/>
                <a:ea typeface="+mj-ea"/>
                <a:cs typeface="+mj-cs"/>
              </a:rPr>
              <a:t>Número de empleados de las empresas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/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/>
        </p:nvGraphicFramePr>
        <p:xfrm>
          <a:off x="1942844" y="148320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8245234"/>
              </p:ext>
            </p:extLst>
          </p:nvPr>
        </p:nvGraphicFramePr>
        <p:xfrm>
          <a:off x="2033586" y="1405489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9518940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8817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12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45A7552-BA09-25B3-4335-83581612C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14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13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77B4C49-0C1C-105D-C3B6-476885283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24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14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C66C4BD-EEEA-FCE1-C2E0-1951E1D1F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11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15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94EAAFF-196D-8A74-7DDB-2B49633F8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43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D80856E-D337-7C0F-3E45-C9EB7D727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77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17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2C91CFC-0374-9A8C-33A3-AC2016D3E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59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263CD94-6F79-DB15-877D-8EE64A293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93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19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464F47D-8C74-A93B-D5CC-C9CE0855A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49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5" b="78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Polígonos de Palma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897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CEB1D58-9D76-2CCA-FC0F-E61BA1B6A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94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21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BFD369F-1519-8C10-A48A-C15B2BB2E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41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22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044E5C4-336D-2920-171A-8197371B7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33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23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49AF2F6-E199-1632-01BA-947593A97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18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24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6454454-E2BC-07AD-2A62-4F8248DAA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85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25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CFD8953-33A2-E0C6-2548-84F5CA318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9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3D2248B-1429-7034-9DD2-3DE9B33A9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44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27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279E19E-8DDA-ABFD-404A-59655C9CD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91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5AB937C-3951-E271-62FE-D5B0E07E5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792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29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2279167-5738-7AE1-BCC3-BEBFDD355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35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952228" y="743447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5200" dirty="0">
                <a:latin typeface="+mj-lt"/>
                <a:ea typeface="+mj-ea"/>
                <a:cs typeface="+mj-cs"/>
              </a:rPr>
              <a:t>Polígono Son Castelló</a:t>
            </a:r>
          </a:p>
        </p:txBody>
      </p:sp>
    </p:spTree>
    <p:extLst>
      <p:ext uri="{BB962C8B-B14F-4D97-AF65-F5344CB8AC3E}">
        <p14:creationId xmlns:p14="http://schemas.microsoft.com/office/powerpoint/2010/main" val="15036772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D7DFA67-B59E-7DAC-E5D1-6D68BEE5A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17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31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B496B08-2F57-CD22-8034-B05FD6FCE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10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32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1201203-9280-3EE6-D7B3-4A8C2E195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74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33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F68EF5-7D67-980C-CD10-03247D1F9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782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34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EF8AE39-77C3-7366-B393-C4EE97AF4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4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35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5F8DA26-D370-48AA-CC1A-4BF6BEBFC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14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FAF3C09-DD32-7D49-A99C-95CB747FB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450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37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E2AC32-5FD8-0905-DBC6-B57A4E649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914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0E63C3-366C-13F3-3CEB-6E287A0E4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811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39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55931E9-F535-F15F-8FD1-3B2B63B02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00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384C63D-6A37-20DA-7BE6-564DD9E72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101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5055A0C-F715-E42D-A76B-578A57B3D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786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41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AC1C813-ECFD-3898-3F3F-388A6CBD5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581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42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DBEF077-F2DA-ADB6-A13C-2F017B6FC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77244"/>
            <a:ext cx="12192000" cy="29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194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43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8630612"/>
              </p:ext>
            </p:extLst>
          </p:nvPr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435733" y="193110"/>
            <a:ext cx="9286875" cy="66187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Empresas Polígono Son Castelló por actividades/sectores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0854201"/>
              </p:ext>
            </p:extLst>
          </p:nvPr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27850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44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5327446"/>
              </p:ext>
            </p:extLst>
          </p:nvPr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257786" y="288638"/>
            <a:ext cx="9286875" cy="66764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+mj-lt"/>
                <a:ea typeface="+mj-ea"/>
                <a:cs typeface="+mj-cs"/>
              </a:rPr>
              <a:t>Número de empleados de las empresas. Formatos empresa.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2190552"/>
              </p:ext>
            </p:extLst>
          </p:nvPr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945092"/>
              </p:ext>
            </p:extLst>
          </p:nvPr>
        </p:nvGraphicFramePr>
        <p:xfrm>
          <a:off x="1942844" y="148320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724834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952228" y="743447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5200" dirty="0">
                <a:latin typeface="+mj-lt"/>
                <a:ea typeface="+mj-ea"/>
                <a:cs typeface="+mj-cs"/>
              </a:rPr>
              <a:t>Polígono</a:t>
            </a:r>
            <a:r>
              <a:rPr lang="en-US" sz="5200" dirty="0">
                <a:latin typeface="+mj-lt"/>
                <a:ea typeface="+mj-ea"/>
                <a:cs typeface="+mj-cs"/>
              </a:rPr>
              <a:t> Can Valero</a:t>
            </a:r>
          </a:p>
        </p:txBody>
      </p:sp>
    </p:spTree>
    <p:extLst>
      <p:ext uri="{BB962C8B-B14F-4D97-AF65-F5344CB8AC3E}">
        <p14:creationId xmlns:p14="http://schemas.microsoft.com/office/powerpoint/2010/main" val="41225216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46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B109D4C-3566-739C-ECD0-52F9A66B8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146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47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4B1650E-B41D-B7E8-A8C0-27ECA8336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93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04D2BB9-4DAB-39F7-758A-94742D03F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053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49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94980DA-714E-CBC0-25F7-B1200EF8B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75503F0-04D9-EEFE-8BC2-5FBD88C3B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201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72E9901-864F-FB67-28B3-4A87841B7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19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51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F47E367-C472-9469-473F-21FD47686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486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52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9FA4F82-7514-CF62-DE43-1544C86EE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450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53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9446EC9-E7D5-EF81-902B-2661A468E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942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54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1A0ED8E-7C78-CCF1-DBB6-DB953075F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897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55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BC35006-32BF-47E0-AFD1-9A44985E9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614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7BAFC74-8C2D-19C0-21A0-82DA75397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625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57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38954E3-2CA6-7FCE-0F37-0A0EF49E6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541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46D40E4-9542-5FC2-3398-3FB6436B9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4915"/>
            <a:ext cx="12192000" cy="572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103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59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EF7D6E8-D230-6A77-5996-96050B4E5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21893"/>
            <a:ext cx="12192000" cy="101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05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7466B92-1495-C956-41C1-EEEEA2C7D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62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60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3212614" y="213828"/>
            <a:ext cx="5585285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3600" b="1" dirty="0">
                <a:latin typeface="+mj-lt"/>
                <a:ea typeface="+mj-ea"/>
                <a:cs typeface="+mj-cs"/>
              </a:rPr>
              <a:t>Polígono </a:t>
            </a:r>
            <a:r>
              <a:rPr lang="es-ES" sz="3600" b="1" dirty="0" err="1">
                <a:latin typeface="+mj-lt"/>
                <a:ea typeface="+mj-ea"/>
                <a:cs typeface="+mj-cs"/>
              </a:rPr>
              <a:t>Ca’n</a:t>
            </a:r>
            <a:r>
              <a:rPr lang="es-ES" sz="3600" b="1" dirty="0">
                <a:latin typeface="+mj-lt"/>
                <a:ea typeface="+mj-ea"/>
                <a:cs typeface="+mj-cs"/>
              </a:rPr>
              <a:t> Valero por actividades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3090731"/>
              </p:ext>
            </p:extLst>
          </p:nvPr>
        </p:nvGraphicFramePr>
        <p:xfrm>
          <a:off x="1708784" y="1457960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023339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61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7825136"/>
              </p:ext>
            </p:extLst>
          </p:nvPr>
        </p:nvGraphicFramePr>
        <p:xfrm>
          <a:off x="1610090" y="875138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257786" y="288639"/>
            <a:ext cx="8193805" cy="5865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+mj-lt"/>
                <a:ea typeface="+mj-ea"/>
                <a:cs typeface="+mj-cs"/>
              </a:rPr>
              <a:t>Número de empleados de las empresas. Formatos</a:t>
            </a:r>
            <a:r>
              <a:rPr lang="es-ES" sz="3600" dirty="0"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/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672957"/>
              </p:ext>
            </p:extLst>
          </p:nvPr>
        </p:nvGraphicFramePr>
        <p:xfrm>
          <a:off x="1942844" y="148320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2679817"/>
              </p:ext>
            </p:extLst>
          </p:nvPr>
        </p:nvGraphicFramePr>
        <p:xfrm>
          <a:off x="2066160" y="1321435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31377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952228" y="743447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Polígono Son </a:t>
            </a:r>
            <a:r>
              <a:rPr lang="es-ES" sz="5200" dirty="0">
                <a:solidFill>
                  <a:prstClr val="black"/>
                </a:solidFill>
                <a:latin typeface="Aptos Display" panose="02110004020202020204"/>
              </a:rPr>
              <a:t>Rossinyol</a:t>
            </a:r>
            <a:endParaRPr kumimoji="0" lang="es-ES" sz="5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901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63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0DEB473-8885-7D57-4852-55D52BD5D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234"/>
            <a:ext cx="12192000" cy="5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370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64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E83BAA0-4DBE-0A66-4472-4B48DB4CC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234"/>
            <a:ext cx="12192000" cy="5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013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65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11F4D9F-D3B0-20C5-7CCA-1E90599C3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234"/>
            <a:ext cx="12192000" cy="5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195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588B543-A989-7763-F284-DFD2C47B6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234"/>
            <a:ext cx="12192000" cy="5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033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67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1DF5552-BC61-09DF-C962-8EE20B791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234"/>
            <a:ext cx="12192000" cy="5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23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3765D3-01DF-877D-042F-E60F70D7D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234"/>
            <a:ext cx="12192000" cy="5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408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69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6512454-B634-4B01-58EE-A582D75F9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234"/>
            <a:ext cx="12192000" cy="5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42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6126887-5408-2D54-AC9D-A036519A6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069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70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9E86FBB-E6E8-DFD6-A956-D14328A1C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0476"/>
            <a:ext cx="12192000" cy="309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5620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71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3212614" y="213828"/>
            <a:ext cx="8774430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+mj-lt"/>
                <a:ea typeface="+mj-ea"/>
                <a:cs typeface="+mj-cs"/>
              </a:rPr>
              <a:t>Polígono Son </a:t>
            </a:r>
            <a:r>
              <a:rPr lang="es-ES" sz="2800" b="1" dirty="0" err="1">
                <a:latin typeface="+mj-lt"/>
                <a:ea typeface="+mj-ea"/>
                <a:cs typeface="+mj-cs"/>
              </a:rPr>
              <a:t>Rossinyol</a:t>
            </a:r>
            <a:r>
              <a:rPr lang="es-ES" sz="2800" b="1" dirty="0">
                <a:latin typeface="+mj-lt"/>
                <a:ea typeface="+mj-ea"/>
                <a:cs typeface="+mj-cs"/>
              </a:rPr>
              <a:t> por actividades empresariales.  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5436827"/>
              </p:ext>
            </p:extLst>
          </p:nvPr>
        </p:nvGraphicFramePr>
        <p:xfrm>
          <a:off x="1708784" y="1210611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922592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72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344744" y="284531"/>
            <a:ext cx="7676424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Número de empleados de las empresas. Formatos.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8266544"/>
              </p:ext>
            </p:extLst>
          </p:nvPr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7618213"/>
              </p:ext>
            </p:extLst>
          </p:nvPr>
        </p:nvGraphicFramePr>
        <p:xfrm>
          <a:off x="1942844" y="148320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8333586"/>
              </p:ext>
            </p:extLst>
          </p:nvPr>
        </p:nvGraphicFramePr>
        <p:xfrm>
          <a:off x="2066160" y="1260388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962786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952228" y="743447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Polígono Son </a:t>
            </a:r>
            <a:r>
              <a:rPr lang="es-ES" sz="5200" dirty="0">
                <a:solidFill>
                  <a:prstClr val="black"/>
                </a:solidFill>
                <a:latin typeface="Aptos Display" panose="02110004020202020204"/>
              </a:rPr>
              <a:t>Fuster</a:t>
            </a:r>
            <a:endParaRPr kumimoji="0" lang="es-ES" sz="5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015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74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E886196-8BF3-422E-578C-71DC06A0D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95"/>
            <a:ext cx="12192000" cy="61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29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75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73098B3-D9B4-13AB-48FF-E05C48340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95"/>
            <a:ext cx="12192000" cy="61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904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76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78EF113-710F-1159-9AFB-7B6CB7AF5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95"/>
            <a:ext cx="12192000" cy="61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471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77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C1578D7-0CE3-6E83-5CDD-645F80912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95"/>
            <a:ext cx="12192000" cy="61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215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78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D3EAF6E-F41D-A4CE-CC4C-3739FA9DB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95"/>
            <a:ext cx="12192000" cy="61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5488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79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FB911C-00E5-5894-F965-63FD66384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95"/>
            <a:ext cx="12192000" cy="61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8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89D96DB-A123-9887-D854-4D087A2F9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4235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80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0FEA395-583B-E0DE-7C5D-8DF7BA394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95"/>
            <a:ext cx="12192000" cy="61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4580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81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21232D-0F90-6D9E-3EAB-14B397421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95"/>
            <a:ext cx="12192000" cy="61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606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82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BEABEB7-D1E0-6A61-111D-D1637910B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78395"/>
            <a:ext cx="12192000" cy="170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012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83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8577125"/>
              </p:ext>
            </p:extLst>
          </p:nvPr>
        </p:nvGraphicFramePr>
        <p:xfrm>
          <a:off x="1287084" y="1076438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3212613" y="213828"/>
            <a:ext cx="9286875" cy="1030304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+mj-lt"/>
                <a:ea typeface="+mj-ea"/>
                <a:cs typeface="+mj-cs"/>
              </a:rPr>
              <a:t>Actividades de las empresas Polígono son Fuster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9896942"/>
              </p:ext>
            </p:extLst>
          </p:nvPr>
        </p:nvGraphicFramePr>
        <p:xfrm>
          <a:off x="1708785" y="1244132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577589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84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257787" y="288638"/>
            <a:ext cx="7676424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+mj-lt"/>
                <a:ea typeface="+mj-ea"/>
                <a:cs typeface="+mj-cs"/>
              </a:rPr>
              <a:t>Número de empleados de las empresas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/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/>
        </p:nvGraphicFramePr>
        <p:xfrm>
          <a:off x="1942844" y="148320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9947372"/>
              </p:ext>
            </p:extLst>
          </p:nvPr>
        </p:nvGraphicFramePr>
        <p:xfrm>
          <a:off x="2033586" y="1317132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94457392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952228" y="743447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Polígono Son </a:t>
            </a:r>
            <a:r>
              <a:rPr lang="es-ES" sz="5200" dirty="0">
                <a:solidFill>
                  <a:prstClr val="black"/>
                </a:solidFill>
                <a:latin typeface="Aptos Display" panose="02110004020202020204"/>
              </a:rPr>
              <a:t>Morro</a:t>
            </a:r>
            <a:endParaRPr kumimoji="0" lang="es-ES" sz="5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0357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86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7F825B3-636D-E2AA-F06B-8901B7E3E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6502"/>
            <a:ext cx="12192000" cy="574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6041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87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8CA60D1-2B09-3CB6-8A74-76EDBE40A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2835"/>
            <a:ext cx="12192000" cy="431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473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88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287084" y="1076438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3212614" y="213828"/>
            <a:ext cx="8308826" cy="74248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Polígono Son Morro por Actividades de las empresas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22659"/>
              </p:ext>
            </p:extLst>
          </p:nvPr>
        </p:nvGraphicFramePr>
        <p:xfrm>
          <a:off x="1708784" y="1138872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209998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89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257787" y="288638"/>
            <a:ext cx="7676424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Número de empleados de las empresas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/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/>
        </p:nvGraphicFramePr>
        <p:xfrm>
          <a:off x="1942844" y="148320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624348"/>
              </p:ext>
            </p:extLst>
          </p:nvPr>
        </p:nvGraphicFramePr>
        <p:xfrm>
          <a:off x="2033586" y="142626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868928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02E9D36-6908-0B9D-0B8A-05FE63437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975"/>
            <a:ext cx="12192000" cy="55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5310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952228" y="743447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Polígono Son Valentí</a:t>
            </a:r>
          </a:p>
        </p:txBody>
      </p:sp>
    </p:spTree>
    <p:extLst>
      <p:ext uri="{BB962C8B-B14F-4D97-AF65-F5344CB8AC3E}">
        <p14:creationId xmlns:p14="http://schemas.microsoft.com/office/powerpoint/2010/main" val="427265186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91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B311B45-C8AF-D9EA-3118-DE34C3F44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6001"/>
            <a:ext cx="12192000" cy="562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963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92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EFCDF40-5C39-23E9-CB80-87F53F0B3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6001"/>
            <a:ext cx="12192000" cy="562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3434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93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1EBCB40-9CDA-4E66-FA4D-D35411CA2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6001"/>
            <a:ext cx="12192000" cy="562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846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94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43F943-B33D-3398-8747-582A6F1C7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7497"/>
            <a:ext cx="12192000" cy="422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6535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95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287084" y="1076438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3212614" y="213829"/>
            <a:ext cx="6736058" cy="499404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Polígono Son Valentí Actividades de las empresas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4451097"/>
              </p:ext>
            </p:extLst>
          </p:nvPr>
        </p:nvGraphicFramePr>
        <p:xfrm>
          <a:off x="1618041" y="1076438"/>
          <a:ext cx="8774430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964389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0C30EB7-8534-D278-D92D-B8E42D4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96</a:t>
            </a:fld>
            <a:endParaRPr lang="es-ES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59A372A0-98A0-3F79-9A2C-A76E1323D7BA}"/>
              </a:ext>
            </a:extLst>
          </p:cNvPr>
          <p:cNvGraphicFramePr/>
          <p:nvPr/>
        </p:nvGraphicFramePr>
        <p:xfrm>
          <a:off x="1361820" y="824531"/>
          <a:ext cx="9286875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B86F85C-7A2E-EDB9-5B15-A723FF5A5D34}"/>
              </a:ext>
            </a:extLst>
          </p:cNvPr>
          <p:cNvSpPr txBox="1"/>
          <p:nvPr/>
        </p:nvSpPr>
        <p:spPr>
          <a:xfrm>
            <a:off x="2257787" y="288638"/>
            <a:ext cx="7676424" cy="61070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800" dirty="0">
                <a:latin typeface="+mj-lt"/>
                <a:ea typeface="+mj-ea"/>
                <a:cs typeface="+mj-cs"/>
              </a:rPr>
              <a:t>Número de empleados de las empresas. Formatos.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76853D-9589-FF1D-EB94-9C3138DE1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96" y="6106919"/>
            <a:ext cx="744807" cy="431993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7E516CB-50E5-3240-C470-6E1551CD1F63}"/>
              </a:ext>
            </a:extLst>
          </p:cNvPr>
          <p:cNvGraphicFramePr/>
          <p:nvPr/>
        </p:nvGraphicFramePr>
        <p:xfrm>
          <a:off x="1675237" y="956281"/>
          <a:ext cx="8906673" cy="548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/>
        </p:nvGraphicFramePr>
        <p:xfrm>
          <a:off x="1942844" y="148320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/>
        </p:nvGraphicFramePr>
        <p:xfrm>
          <a:off x="2033586" y="1426263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9553D66-3CB1-08C7-CF17-F8A12678A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645140"/>
              </p:ext>
            </p:extLst>
          </p:nvPr>
        </p:nvGraphicFramePr>
        <p:xfrm>
          <a:off x="2033585" y="1435234"/>
          <a:ext cx="8124825" cy="540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0055632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Partes de máquina usadas">
            <a:extLst>
              <a:ext uri="{FF2B5EF4-FFF2-40B4-BE49-F238E27FC236}">
                <a16:creationId xmlns:a16="http://schemas.microsoft.com/office/drawing/2014/main" id="{A6DB5376-E7D9-42E7-33BE-B70484F42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57B3FA-78F8-9AB3-A257-1611DE08B7F2}"/>
              </a:ext>
            </a:extLst>
          </p:cNvPr>
          <p:cNvSpPr txBox="1"/>
          <p:nvPr/>
        </p:nvSpPr>
        <p:spPr>
          <a:xfrm>
            <a:off x="952228" y="743447"/>
            <a:ext cx="397338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Polígono Son </a:t>
            </a:r>
            <a:r>
              <a:rPr lang="es-ES" sz="5200" dirty="0">
                <a:solidFill>
                  <a:prstClr val="black"/>
                </a:solidFill>
                <a:latin typeface="Aptos Display" panose="02110004020202020204"/>
              </a:rPr>
              <a:t>Oms</a:t>
            </a:r>
          </a:p>
        </p:txBody>
      </p:sp>
    </p:spTree>
    <p:extLst>
      <p:ext uri="{BB962C8B-B14F-4D97-AF65-F5344CB8AC3E}">
        <p14:creationId xmlns:p14="http://schemas.microsoft.com/office/powerpoint/2010/main" val="415812831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98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D43A7CA-050F-7721-A05F-4F9814EF6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6444"/>
            <a:ext cx="12192000" cy="566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1578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0F736A-9607-FABA-FE8A-6ECFBC240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73" y="2686977"/>
            <a:ext cx="2559252" cy="14840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32C557-73A1-B650-C09F-D62E91E4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1569F-C6BC-423A-BD5C-5B3C09F4C60D}" type="slidenum">
              <a:rPr lang="es-ES" smtClean="0"/>
              <a:t>99</a:t>
            </a:fld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224DE86-EC71-B1B3-6596-F6F5C901F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6444"/>
            <a:ext cx="12192000" cy="566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026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411</Words>
  <Application>Microsoft Office PowerPoint</Application>
  <PresentationFormat>Panorámica</PresentationFormat>
  <Paragraphs>182</Paragraphs>
  <Slides>119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119</vt:i4>
      </vt:variant>
    </vt:vector>
  </HeadingPairs>
  <TitlesOfParts>
    <vt:vector size="124" baseType="lpstr">
      <vt:lpstr>Aptos</vt:lpstr>
      <vt:lpstr>Aptos Display</vt:lpstr>
      <vt:lpstr>Arial</vt:lpstr>
      <vt:lpstr>Calibri</vt:lpstr>
      <vt:lpstr>Tema de Office</vt:lpstr>
      <vt:lpstr>CENSOS SECTORIALES DE INTERÉS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Censos Sectoriales de interés</dc:title>
  <dc:creator>Asun Sobré</dc:creator>
  <cp:lastModifiedBy>Antonio Vilella Paredes</cp:lastModifiedBy>
  <cp:revision>2</cp:revision>
  <dcterms:created xsi:type="dcterms:W3CDTF">2024-05-07T08:45:13Z</dcterms:created>
  <dcterms:modified xsi:type="dcterms:W3CDTF">2025-05-20T14:53:42Z</dcterms:modified>
</cp:coreProperties>
</file>